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Comfortaa"/>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6C0C5CA-B04F-4E64-B303-D59A710833BF}">
  <a:tblStyle styleId="{06C0C5CA-B04F-4E64-B303-D59A710833B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67AB065-AF84-4894-BB10-C5026CAECD8F}"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mfortaa-regular.fntdata"/><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font" Target="fonts/Comfortaa-bold.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63abafd60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63abafd60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63abafd60d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63abafd60d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63abafd60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g263abafd60d_0_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63abafd60d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g263abafd60d_0_1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63abafd60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63abafd6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63abafd60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63abafd60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63abafd60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63abafd60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63abafd60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63abafd60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63abafd60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63abafd60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63abafd60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63abafd60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63abafd60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63abafd60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63abafd60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63abafd60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1200"/>
              </a:spcBef>
              <a:spcAft>
                <a:spcPts val="0"/>
              </a:spcAft>
              <a:buClr>
                <a:schemeClr val="dk1"/>
              </a:buClr>
              <a:buSzPts val="1800"/>
              <a:buChar char="○"/>
              <a:defRPr/>
            </a:lvl2pPr>
            <a:lvl3pPr indent="-342900" lvl="2" marL="1371600" rtl="0" algn="l">
              <a:spcBef>
                <a:spcPts val="1200"/>
              </a:spcBef>
              <a:spcAft>
                <a:spcPts val="0"/>
              </a:spcAft>
              <a:buClr>
                <a:schemeClr val="dk1"/>
              </a:buClr>
              <a:buSzPts val="1800"/>
              <a:buChar char="■"/>
              <a:defRPr/>
            </a:lvl3pPr>
            <a:lvl4pPr indent="-342900" lvl="3" marL="1828800" rtl="0" algn="l">
              <a:spcBef>
                <a:spcPts val="1200"/>
              </a:spcBef>
              <a:spcAft>
                <a:spcPts val="0"/>
              </a:spcAft>
              <a:buClr>
                <a:schemeClr val="dk1"/>
              </a:buClr>
              <a:buSzPts val="1800"/>
              <a:buChar char="●"/>
              <a:defRPr/>
            </a:lvl4pPr>
            <a:lvl5pPr indent="-342900" lvl="4" marL="2286000" rtl="0" algn="l">
              <a:spcBef>
                <a:spcPts val="1200"/>
              </a:spcBef>
              <a:spcAft>
                <a:spcPts val="0"/>
              </a:spcAft>
              <a:buClr>
                <a:schemeClr val="dk1"/>
              </a:buClr>
              <a:buSzPts val="1800"/>
              <a:buChar char="○"/>
              <a:defRPr/>
            </a:lvl5pPr>
            <a:lvl6pPr indent="-342900" lvl="5" marL="2743200" rtl="0" algn="l">
              <a:spcBef>
                <a:spcPts val="1200"/>
              </a:spcBef>
              <a:spcAft>
                <a:spcPts val="0"/>
              </a:spcAft>
              <a:buClr>
                <a:schemeClr val="dk1"/>
              </a:buClr>
              <a:buSzPts val="1800"/>
              <a:buChar char="■"/>
              <a:defRPr/>
            </a:lvl6pPr>
            <a:lvl7pPr indent="-342900" lvl="6" marL="3200400" rtl="0" algn="l">
              <a:spcBef>
                <a:spcPts val="1200"/>
              </a:spcBef>
              <a:spcAft>
                <a:spcPts val="0"/>
              </a:spcAft>
              <a:buClr>
                <a:schemeClr val="dk1"/>
              </a:buClr>
              <a:buSzPts val="1800"/>
              <a:buChar char="●"/>
              <a:defRPr/>
            </a:lvl7pPr>
            <a:lvl8pPr indent="-342900" lvl="7" marL="3657600" rtl="0" algn="l">
              <a:spcBef>
                <a:spcPts val="1200"/>
              </a:spcBef>
              <a:spcAft>
                <a:spcPts val="0"/>
              </a:spcAft>
              <a:buClr>
                <a:schemeClr val="dk1"/>
              </a:buClr>
              <a:buSzPts val="1800"/>
              <a:buChar char="○"/>
              <a:defRPr/>
            </a:lvl8pPr>
            <a:lvl9pPr indent="-342900" lvl="8" marL="4114800" rtl="0" algn="l">
              <a:spcBef>
                <a:spcPts val="1200"/>
              </a:spcBef>
              <a:spcAft>
                <a:spcPts val="1200"/>
              </a:spcAft>
              <a:buClr>
                <a:schemeClr val="dk1"/>
              </a:buClr>
              <a:buSzPts val="1800"/>
              <a:buChar char="■"/>
              <a:defRPr/>
            </a:lvl9pPr>
          </a:lstStyle>
          <a:p/>
        </p:txBody>
      </p:sp>
      <p:sp>
        <p:nvSpPr>
          <p:cNvPr id="53" name="Google Shape;5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hyperlink" Target="https://www.nationalgeographic.com/animals/reptiles/facts/veiled-chameleonPicture" TargetMode="External"/><Relationship Id="rId4" Type="http://schemas.openxmlformats.org/officeDocument/2006/relationships/hyperlink" Target="https://www.nationalgeographic.com/animals/reptiles/facts/veiled-chameleonPicture" TargetMode="External"/><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hyperlink" Target="https://www.britannica.com/story/7-crocodilian-species-that-are-dangerous-to-human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Amphibians and Reptiles</a:t>
            </a:r>
            <a:endParaRPr/>
          </a:p>
        </p:txBody>
      </p:sp>
      <p:sp>
        <p:nvSpPr>
          <p:cNvPr id="61" name="Google Shape;61;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Cool Tetrapods!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Rubric</a:t>
            </a:r>
            <a:endParaRPr/>
          </a:p>
        </p:txBody>
      </p:sp>
      <p:graphicFrame>
        <p:nvGraphicFramePr>
          <p:cNvPr id="120" name="Google Shape;120;p23"/>
          <p:cNvGraphicFramePr/>
          <p:nvPr/>
        </p:nvGraphicFramePr>
        <p:xfrm>
          <a:off x="537700" y="1017725"/>
          <a:ext cx="3000000" cy="3000000"/>
        </p:xfrm>
        <a:graphic>
          <a:graphicData uri="http://schemas.openxmlformats.org/drawingml/2006/table">
            <a:tbl>
              <a:tblPr>
                <a:noFill/>
                <a:tableStyleId>{06C0C5CA-B04F-4E64-B303-D59A710833BF}</a:tableStyleId>
              </a:tblPr>
              <a:tblGrid>
                <a:gridCol w="7239650"/>
                <a:gridCol w="1117125"/>
              </a:tblGrid>
              <a:tr h="402150">
                <a:tc>
                  <a:txBody>
                    <a:bodyPr/>
                    <a:lstStyle/>
                    <a:p>
                      <a:pPr indent="0" lvl="0" marL="0" rtl="0" algn="l">
                        <a:spcBef>
                          <a:spcPts val="0"/>
                        </a:spcBef>
                        <a:spcAft>
                          <a:spcPts val="0"/>
                        </a:spcAft>
                        <a:buNone/>
                      </a:pPr>
                      <a:r>
                        <a:rPr lang="en"/>
                        <a:t>Scientific class name included on Info slide</a:t>
                      </a:r>
                      <a:endParaRPr/>
                    </a:p>
                  </a:txBody>
                  <a:tcPr marT="91425" marB="91425" marR="91425" marL="91425"/>
                </a:tc>
                <a:tc>
                  <a:txBody>
                    <a:bodyPr/>
                    <a:lstStyle/>
                    <a:p>
                      <a:pPr indent="0" lvl="0" marL="0" rtl="0" algn="l">
                        <a:spcBef>
                          <a:spcPts val="0"/>
                        </a:spcBef>
                        <a:spcAft>
                          <a:spcPts val="0"/>
                        </a:spcAft>
                        <a:buNone/>
                      </a:pPr>
                      <a:r>
                        <a:rPr lang="en"/>
                        <a:t>Your score</a:t>
                      </a:r>
                      <a:endParaRPr/>
                    </a:p>
                  </a:txBody>
                  <a:tcPr marT="91425" marB="91425" marR="91425" marL="91425"/>
                </a:tc>
              </a:tr>
              <a:tr h="381000">
                <a:tc>
                  <a:txBody>
                    <a:bodyPr/>
                    <a:lstStyle/>
                    <a:p>
                      <a:pPr indent="0" lvl="0" marL="0" rtl="0" algn="l">
                        <a:spcBef>
                          <a:spcPts val="0"/>
                        </a:spcBef>
                        <a:spcAft>
                          <a:spcPts val="0"/>
                        </a:spcAft>
                        <a:buNone/>
                      </a:pPr>
                      <a:r>
                        <a:rPr lang="en">
                          <a:solidFill>
                            <a:schemeClr val="dk1"/>
                          </a:solidFill>
                        </a:rPr>
                        <a:t>Scientific class</a:t>
                      </a:r>
                      <a:r>
                        <a:rPr lang="en"/>
                        <a:t> included on picture slide</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Scientific Group name included on info slide</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Scientific group name included on picture slide</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At least 5 shared features listed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Shared features are accurate</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At least 4 unique features listed</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Unique features are accurate</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Picture 1 fits content</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a:t>Picture 2 fits content</a:t>
                      </a:r>
                      <a:endParaRPr/>
                    </a:p>
                  </a:txBody>
                  <a:tcPr marT="91425" marB="91425" marR="91425" marL="91425"/>
                </a:tc>
                <a:tc>
                  <a:txBody>
                    <a:bodyPr/>
                    <a:lstStyle/>
                    <a:p>
                      <a:pPr indent="0" lvl="0" marL="0" rtl="0" algn="l">
                        <a:spcBef>
                          <a:spcPts val="0"/>
                        </a:spcBef>
                        <a:spcAft>
                          <a:spcPts val="0"/>
                        </a:spcAft>
                        <a:buNone/>
                      </a:pPr>
                      <a:r>
                        <a:rPr lang="en"/>
                        <a:t>80</a:t>
                      </a:r>
                      <a:endParaRPr/>
                    </a:p>
                  </a:txBody>
                  <a:tcPr marT="91425" marB="91425" marR="91425" marL="91425"/>
                </a:tc>
              </a:tr>
            </a:tbl>
          </a:graphicData>
        </a:graphic>
      </p:graphicFrame>
      <p:sp>
        <p:nvSpPr>
          <p:cNvPr id="121" name="Google Shape;121;p23"/>
          <p:cNvSpPr txBox="1"/>
          <p:nvPr/>
        </p:nvSpPr>
        <p:spPr>
          <a:xfrm>
            <a:off x="1585375" y="341850"/>
            <a:ext cx="7309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2"/>
                </a:solidFill>
              </a:rPr>
              <a:t>2 points:  thorough and accurate; 1 point: completed; 0 points- missing</a:t>
            </a:r>
            <a:endParaRPr b="1" sz="16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Example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0" y="72778"/>
            <a:ext cx="8229600" cy="8574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4400"/>
              <a:buFont typeface="Calibri"/>
              <a:buNone/>
            </a:pPr>
            <a:r>
              <a:rPr lang="en"/>
              <a:t>Reptilians							</a:t>
            </a:r>
            <a:r>
              <a:rPr lang="en"/>
              <a:t>The Tuataras</a:t>
            </a:r>
            <a:endParaRPr/>
          </a:p>
        </p:txBody>
      </p:sp>
      <p:sp>
        <p:nvSpPr>
          <p:cNvPr id="132" name="Google Shape;132;p25"/>
          <p:cNvSpPr txBox="1"/>
          <p:nvPr>
            <p:ph idx="1" type="body"/>
          </p:nvPr>
        </p:nvSpPr>
        <p:spPr>
          <a:xfrm>
            <a:off x="311700" y="1152475"/>
            <a:ext cx="4260300" cy="3909900"/>
          </a:xfrm>
          <a:prstGeom prst="rect">
            <a:avLst/>
          </a:prstGeom>
          <a:ln cap="flat" cmpd="sng" w="9525">
            <a:solidFill>
              <a:srgbClr val="000000"/>
            </a:solidFill>
            <a:prstDash val="solid"/>
            <a:round/>
            <a:headEnd len="sm" w="sm" type="none"/>
            <a:tailEnd len="sm" w="sm" type="none"/>
          </a:ln>
        </p:spPr>
        <p:txBody>
          <a:bodyPr anchorCtr="0" anchor="t" bIns="45700" lIns="91425" spcFirstLastPara="1" rIns="91425" wrap="square" tIns="45700">
            <a:normAutofit fontScale="62500" lnSpcReduction="20000"/>
          </a:bodyPr>
          <a:lstStyle/>
          <a:p>
            <a:pPr indent="0" lvl="0" marL="0" rtl="0" algn="l">
              <a:spcBef>
                <a:spcPts val="360"/>
              </a:spcBef>
              <a:spcAft>
                <a:spcPts val="0"/>
              </a:spcAft>
              <a:buNone/>
            </a:pPr>
            <a:r>
              <a:rPr b="1" lang="en"/>
              <a:t>The Group has the following Features of the Class:</a:t>
            </a:r>
            <a:endParaRPr b="1"/>
          </a:p>
          <a:p>
            <a:pPr indent="0" lvl="0" marL="0" rtl="0" algn="l">
              <a:spcBef>
                <a:spcPts val="1200"/>
              </a:spcBef>
              <a:spcAft>
                <a:spcPts val="0"/>
              </a:spcAft>
              <a:buNone/>
            </a:pPr>
            <a:r>
              <a:rPr lang="en"/>
              <a:t>Vertebrate Chordate</a:t>
            </a:r>
            <a:endParaRPr/>
          </a:p>
          <a:p>
            <a:pPr indent="0" lvl="0" marL="0" rtl="0" algn="l">
              <a:spcBef>
                <a:spcPts val="1200"/>
              </a:spcBef>
              <a:spcAft>
                <a:spcPts val="0"/>
              </a:spcAft>
              <a:buNone/>
            </a:pPr>
            <a:r>
              <a:rPr lang="en"/>
              <a:t>Amniotes</a:t>
            </a:r>
            <a:endParaRPr/>
          </a:p>
          <a:p>
            <a:pPr indent="0" lvl="0" marL="0" rtl="0" algn="l">
              <a:spcBef>
                <a:spcPts val="1200"/>
              </a:spcBef>
              <a:spcAft>
                <a:spcPts val="0"/>
              </a:spcAft>
              <a:buNone/>
            </a:pPr>
            <a:r>
              <a:rPr lang="en"/>
              <a:t>	Water tight skin with scales</a:t>
            </a:r>
            <a:endParaRPr/>
          </a:p>
          <a:p>
            <a:pPr indent="0" lvl="0" marL="0" rtl="0" algn="l">
              <a:spcBef>
                <a:spcPts val="1200"/>
              </a:spcBef>
              <a:spcAft>
                <a:spcPts val="0"/>
              </a:spcAft>
              <a:buNone/>
            </a:pPr>
            <a:r>
              <a:rPr lang="en"/>
              <a:t>	Lay amniotic eggs</a:t>
            </a:r>
            <a:endParaRPr/>
          </a:p>
          <a:p>
            <a:pPr indent="0" lvl="0" marL="0" rtl="0" algn="l">
              <a:spcBef>
                <a:spcPts val="1200"/>
              </a:spcBef>
              <a:spcAft>
                <a:spcPts val="0"/>
              </a:spcAft>
              <a:buNone/>
            </a:pPr>
            <a:r>
              <a:rPr lang="en"/>
              <a:t>	Internal fertilization</a:t>
            </a:r>
            <a:endParaRPr/>
          </a:p>
          <a:p>
            <a:pPr indent="0" lvl="0" marL="0" rtl="0" algn="l">
              <a:spcBef>
                <a:spcPts val="1200"/>
              </a:spcBef>
              <a:spcAft>
                <a:spcPts val="0"/>
              </a:spcAft>
              <a:buNone/>
            </a:pPr>
            <a:r>
              <a:rPr lang="en"/>
              <a:t>Well developed lungs</a:t>
            </a:r>
            <a:endParaRPr/>
          </a:p>
          <a:p>
            <a:pPr indent="0" lvl="0" marL="0" rtl="0" algn="l">
              <a:spcBef>
                <a:spcPts val="1200"/>
              </a:spcBef>
              <a:spcAft>
                <a:spcPts val="0"/>
              </a:spcAft>
              <a:buNone/>
            </a:pPr>
            <a:r>
              <a:rPr lang="en"/>
              <a:t>Ectothermic</a:t>
            </a:r>
            <a:endParaRPr/>
          </a:p>
          <a:p>
            <a:pPr indent="0" lvl="0" marL="0" rtl="0" algn="l">
              <a:spcBef>
                <a:spcPts val="1200"/>
              </a:spcBef>
              <a:spcAft>
                <a:spcPts val="0"/>
              </a:spcAft>
              <a:buNone/>
            </a:pPr>
            <a:r>
              <a:rPr lang="en"/>
              <a:t>Clawed toes</a:t>
            </a:r>
            <a:endParaRPr/>
          </a:p>
          <a:p>
            <a:pPr indent="0" lvl="0" marL="0" rtl="0" algn="l">
              <a:spcBef>
                <a:spcPts val="1200"/>
              </a:spcBef>
              <a:spcAft>
                <a:spcPts val="0"/>
              </a:spcAft>
              <a:buNone/>
            </a:pPr>
            <a:r>
              <a:rPr lang="en"/>
              <a:t>Efficient kidneys to maintain water-salt balance</a:t>
            </a:r>
            <a:endParaRPr/>
          </a:p>
          <a:p>
            <a:pPr indent="0" lvl="0" marL="0" rtl="0" algn="l">
              <a:spcBef>
                <a:spcPts val="1200"/>
              </a:spcBef>
              <a:spcAft>
                <a:spcPts val="0"/>
              </a:spcAft>
              <a:buNone/>
            </a:pPr>
            <a:r>
              <a:rPr lang="en"/>
              <a:t>Three-chambered heart</a:t>
            </a:r>
            <a:endParaRPr/>
          </a:p>
          <a:p>
            <a:pPr indent="0" lvl="0" marL="0" rtl="0" algn="l">
              <a:spcBef>
                <a:spcPts val="1200"/>
              </a:spcBef>
              <a:spcAft>
                <a:spcPts val="1200"/>
              </a:spcAft>
              <a:buNone/>
            </a:pPr>
            <a:r>
              <a:rPr lang="en"/>
              <a:t>Molt to grow</a:t>
            </a:r>
            <a:endParaRPr/>
          </a:p>
        </p:txBody>
      </p:sp>
      <p:sp>
        <p:nvSpPr>
          <p:cNvPr id="133" name="Google Shape;133;p25"/>
          <p:cNvSpPr txBox="1"/>
          <p:nvPr>
            <p:ph type="title"/>
          </p:nvPr>
        </p:nvSpPr>
        <p:spPr>
          <a:xfrm>
            <a:off x="4789375" y="1152475"/>
            <a:ext cx="4260300" cy="3909900"/>
          </a:xfrm>
          <a:prstGeom prst="rect">
            <a:avLst/>
          </a:prstGeom>
          <a:ln cap="flat" cmpd="sng" w="9525">
            <a:solidFill>
              <a:srgbClr val="000000"/>
            </a:solidFill>
            <a:prstDash val="solid"/>
            <a:round/>
            <a:headEnd len="sm" w="sm" type="none"/>
            <a:tailEnd len="sm" w="sm" type="none"/>
          </a:ln>
        </p:spPr>
        <p:txBody>
          <a:bodyPr anchorCtr="0" anchor="ctr" bIns="45700" lIns="91425" spcFirstLastPara="1" rIns="91425" wrap="square" tIns="45700">
            <a:normAutofit/>
          </a:bodyPr>
          <a:lstStyle/>
          <a:p>
            <a:pPr indent="0" lvl="0" marL="0" rtl="0" algn="l">
              <a:spcBef>
                <a:spcPts val="0"/>
              </a:spcBef>
              <a:spcAft>
                <a:spcPts val="0"/>
              </a:spcAft>
              <a:buNone/>
            </a:pPr>
            <a:r>
              <a:rPr b="1" lang="en" sz="1800"/>
              <a:t>Unique Features</a:t>
            </a:r>
            <a:endParaRPr b="1" sz="1800"/>
          </a:p>
          <a:p>
            <a:pPr indent="0" lvl="0" marL="0" rtl="0" algn="l">
              <a:spcBef>
                <a:spcPts val="0"/>
              </a:spcBef>
              <a:spcAft>
                <a:spcPts val="0"/>
              </a:spcAft>
              <a:buNone/>
            </a:pPr>
            <a:r>
              <a:rPr lang="en" sz="1800"/>
              <a:t>Nocturnal</a:t>
            </a:r>
            <a:endParaRPr sz="1800"/>
          </a:p>
          <a:p>
            <a:pPr indent="0" lvl="0" marL="0" rtl="0" algn="l">
              <a:spcBef>
                <a:spcPts val="0"/>
              </a:spcBef>
              <a:spcAft>
                <a:spcPts val="0"/>
              </a:spcAft>
              <a:buNone/>
            </a:pPr>
            <a:r>
              <a:rPr lang="en" sz="1800"/>
              <a:t>No external ears</a:t>
            </a:r>
            <a:endParaRPr sz="1800"/>
          </a:p>
          <a:p>
            <a:pPr indent="0" lvl="0" marL="0" rtl="0" algn="l">
              <a:spcBef>
                <a:spcPts val="0"/>
              </a:spcBef>
              <a:spcAft>
                <a:spcPts val="0"/>
              </a:spcAft>
              <a:buNone/>
            </a:pPr>
            <a:r>
              <a:rPr lang="en" sz="1800"/>
              <a:t>Prefer cooler temperatures</a:t>
            </a:r>
            <a:endParaRPr sz="1800"/>
          </a:p>
          <a:p>
            <a:pPr indent="0" lvl="0" marL="0" rtl="0" algn="l">
              <a:spcBef>
                <a:spcPts val="0"/>
              </a:spcBef>
              <a:spcAft>
                <a:spcPts val="0"/>
              </a:spcAft>
              <a:buNone/>
            </a:pPr>
            <a:r>
              <a:rPr lang="en" sz="1800"/>
              <a:t>"Third eye" on head to sense season or time of day (parietal eye)</a:t>
            </a:r>
            <a:endParaRPr sz="1800"/>
          </a:p>
          <a:p>
            <a:pPr indent="0" lvl="0" marL="0" rtl="0" algn="l">
              <a:spcBef>
                <a:spcPts val="0"/>
              </a:spcBef>
              <a:spcAft>
                <a:spcPts val="0"/>
              </a:spcAft>
              <a:buNone/>
            </a:pPr>
            <a:r>
              <a:rPr lang="en" sz="1800"/>
              <a:t>Only live in New Zealand</a:t>
            </a:r>
            <a:endParaRPr sz="1800"/>
          </a:p>
          <a:p>
            <a:pPr indent="0" lvl="0" marL="0" rtl="0" algn="l">
              <a:spcBef>
                <a:spcPts val="0"/>
              </a:spcBef>
              <a:spcAft>
                <a:spcPts val="0"/>
              </a:spcAft>
              <a:buNone/>
            </a:pPr>
            <a:r>
              <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6"/>
          <p:cNvSpPr txBox="1"/>
          <p:nvPr>
            <p:ph type="title"/>
          </p:nvPr>
        </p:nvSpPr>
        <p:spPr>
          <a:xfrm>
            <a:off x="0" y="72778"/>
            <a:ext cx="8229600" cy="8574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4400"/>
              <a:buFont typeface="Calibri"/>
              <a:buNone/>
            </a:pPr>
            <a:r>
              <a:rPr lang="en"/>
              <a:t>Reptilians							The Tuataras</a:t>
            </a:r>
            <a:endParaRPr/>
          </a:p>
        </p:txBody>
      </p:sp>
      <p:pic>
        <p:nvPicPr>
          <p:cNvPr descr="DSCF6819.jpg" id="139" name="Google Shape;139;p26"/>
          <p:cNvPicPr preferRelativeResize="0"/>
          <p:nvPr/>
        </p:nvPicPr>
        <p:blipFill rotWithShape="1">
          <a:blip r:embed="rId3">
            <a:alphaModFix/>
          </a:blip>
          <a:srcRect b="0" l="0" r="0" t="0"/>
          <a:stretch/>
        </p:blipFill>
        <p:spPr>
          <a:xfrm>
            <a:off x="3427925" y="783825"/>
            <a:ext cx="4343400" cy="3271123"/>
          </a:xfrm>
          <a:prstGeom prst="rect">
            <a:avLst/>
          </a:prstGeom>
          <a:noFill/>
          <a:ln>
            <a:noFill/>
          </a:ln>
        </p:spPr>
      </p:pic>
      <p:pic>
        <p:nvPicPr>
          <p:cNvPr descr="437403586_bcaa75eb7d.jpg" id="140" name="Google Shape;140;p26"/>
          <p:cNvPicPr preferRelativeResize="0"/>
          <p:nvPr/>
        </p:nvPicPr>
        <p:blipFill rotWithShape="1">
          <a:blip r:embed="rId4">
            <a:alphaModFix/>
          </a:blip>
          <a:srcRect b="0" l="0" r="0" t="0"/>
          <a:stretch/>
        </p:blipFill>
        <p:spPr>
          <a:xfrm>
            <a:off x="0" y="2400300"/>
            <a:ext cx="3657600" cy="2743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Instructions</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You will work </a:t>
            </a:r>
            <a:r>
              <a:rPr lang="en"/>
              <a:t>with</a:t>
            </a:r>
            <a:r>
              <a:rPr lang="en"/>
              <a:t> your partner</a:t>
            </a:r>
            <a:endParaRPr/>
          </a:p>
          <a:p>
            <a:pPr indent="-342900" lvl="0" marL="457200" rtl="0" algn="l">
              <a:spcBef>
                <a:spcPts val="0"/>
              </a:spcBef>
              <a:spcAft>
                <a:spcPts val="0"/>
              </a:spcAft>
              <a:buSzPts val="1800"/>
              <a:buAutoNum type="arabicPeriod"/>
            </a:pPr>
            <a:r>
              <a:rPr lang="en"/>
              <a:t>You will complete the plan/</a:t>
            </a:r>
            <a:r>
              <a:rPr lang="en"/>
              <a:t>outline</a:t>
            </a:r>
            <a:r>
              <a:rPr lang="en"/>
              <a:t> for the Claim-Evidence-Reasoning Prompt for Amphibians and Reptiles</a:t>
            </a:r>
            <a:endParaRPr/>
          </a:p>
          <a:p>
            <a:pPr indent="-342900" lvl="0" marL="457200" rtl="0" algn="l">
              <a:spcBef>
                <a:spcPts val="0"/>
              </a:spcBef>
              <a:spcAft>
                <a:spcPts val="0"/>
              </a:spcAft>
              <a:buSzPts val="1800"/>
              <a:buAutoNum type="arabicPeriod"/>
            </a:pPr>
            <a:r>
              <a:rPr lang="en"/>
              <a:t>You will then read about an assigned group of Amphibians or Reptiles to create a two slide presentation about the group.</a:t>
            </a:r>
            <a:endParaRPr/>
          </a:p>
          <a:p>
            <a:pPr indent="-342900" lvl="0" marL="457200" rtl="0" algn="l">
              <a:lnSpc>
                <a:spcPct val="100000"/>
              </a:lnSpc>
              <a:spcBef>
                <a:spcPts val="0"/>
              </a:spcBef>
              <a:spcAft>
                <a:spcPts val="0"/>
              </a:spcAft>
              <a:buSzPts val="1800"/>
              <a:buAutoNum type="arabicPeriod"/>
            </a:pPr>
            <a:r>
              <a:rPr lang="en">
                <a:solidFill>
                  <a:schemeClr val="dk1"/>
                </a:solidFill>
                <a:latin typeface="Source Sans Pro"/>
                <a:ea typeface="Source Sans Pro"/>
                <a:cs typeface="Source Sans Pro"/>
                <a:sym typeface="Source Sans Pro"/>
              </a:rPr>
              <a:t>References allowed include your notes and references posted by Mrs. Gallivan in Compass or handed out in class.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CER</a:t>
            </a:r>
            <a:endParaRPr/>
          </a:p>
        </p:txBody>
      </p:sp>
      <p:graphicFrame>
        <p:nvGraphicFramePr>
          <p:cNvPr id="73" name="Google Shape;73;p16"/>
          <p:cNvGraphicFramePr/>
          <p:nvPr/>
        </p:nvGraphicFramePr>
        <p:xfrm>
          <a:off x="154300" y="931825"/>
          <a:ext cx="3000000" cy="3000000"/>
        </p:xfrm>
        <a:graphic>
          <a:graphicData uri="http://schemas.openxmlformats.org/drawingml/2006/table">
            <a:tbl>
              <a:tblPr>
                <a:noFill/>
                <a:tableStyleId>{06C0C5CA-B04F-4E64-B303-D59A710833BF}</a:tableStyleId>
              </a:tblPr>
              <a:tblGrid>
                <a:gridCol w="1721650"/>
                <a:gridCol w="1721650"/>
                <a:gridCol w="1721650"/>
                <a:gridCol w="1721650"/>
                <a:gridCol w="1721650"/>
              </a:tblGrid>
              <a:tr h="897025">
                <a:tc gridSpan="5">
                  <a:txBody>
                    <a:bodyPr/>
                    <a:lstStyle/>
                    <a:p>
                      <a:pPr indent="0" lvl="0" marL="0" rtl="0" algn="l">
                        <a:spcBef>
                          <a:spcPts val="0"/>
                        </a:spcBef>
                        <a:spcAft>
                          <a:spcPts val="0"/>
                        </a:spcAft>
                        <a:buNone/>
                      </a:pPr>
                      <a:r>
                        <a:rPr b="1" lang="en" sz="2400">
                          <a:latin typeface="Cambria"/>
                          <a:ea typeface="Cambria"/>
                          <a:cs typeface="Cambria"/>
                          <a:sym typeface="Cambria"/>
                        </a:rPr>
                        <a:t>Claim: </a:t>
                      </a:r>
                      <a:r>
                        <a:rPr lang="en" sz="2400">
                          <a:latin typeface="Cambria"/>
                          <a:ea typeface="Cambria"/>
                          <a:cs typeface="Cambria"/>
                          <a:sym typeface="Cambria"/>
                        </a:rPr>
                        <a:t> Fish are excellent swimmers and successfully survive an entirely aquatic life. </a:t>
                      </a:r>
                      <a:endParaRPr sz="2400">
                        <a:solidFill>
                          <a:srgbClr val="FFFFFF"/>
                        </a:solidFill>
                        <a:latin typeface="Cambria"/>
                        <a:ea typeface="Cambria"/>
                        <a:cs typeface="Cambria"/>
                        <a:sym typeface="Cambria"/>
                      </a:endParaRPr>
                    </a:p>
                  </a:txBody>
                  <a:tcPr marT="63500" marB="63500" marR="63500" marL="63500">
                    <a:lnL cap="flat" cmpd="sng" w="12700">
                      <a:solidFill>
                        <a:srgbClr val="000000"/>
                      </a:solidFill>
                      <a:prstDash val="solid"/>
                      <a:round/>
                      <a:headEnd len="sm" w="sm" type="none"/>
                      <a:tailEnd len="sm" w="sm" type="none"/>
                    </a:lnL>
                    <a:lnT cap="flat" cmpd="sng" w="12700">
                      <a:solidFill>
                        <a:srgbClr val="000000"/>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hMerge="1"/>
              </a:tr>
              <a:tr h="473600">
                <a:tc>
                  <a:txBody>
                    <a:bodyPr/>
                    <a:lstStyle/>
                    <a:p>
                      <a:pPr indent="0" lvl="0" marL="0" rtl="0" algn="l">
                        <a:spcBef>
                          <a:spcPts val="0"/>
                        </a:spcBef>
                        <a:spcAft>
                          <a:spcPts val="0"/>
                        </a:spcAft>
                        <a:buNone/>
                      </a:pPr>
                      <a:r>
                        <a:rPr lang="en"/>
                        <a:t>Evidence</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fins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gills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scales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shape</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189025">
                <a:tc>
                  <a:txBody>
                    <a:bodyPr/>
                    <a:lstStyle/>
                    <a:p>
                      <a:pPr indent="0" lvl="0" marL="0" rtl="0" algn="l">
                        <a:spcBef>
                          <a:spcPts val="0"/>
                        </a:spcBef>
                        <a:spcAft>
                          <a:spcPts val="0"/>
                        </a:spcAft>
                        <a:buNone/>
                      </a:pPr>
                      <a:r>
                        <a:rPr lang="en"/>
                        <a:t>Reasoning</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for propulsion and balance in water; enables hunting and escaping predators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efficiently obtain oxygen from water needed for making energy</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waterproofing</a:t>
                      </a:r>
                      <a:r>
                        <a:rPr lang="en"/>
                        <a:t> to maintain proper water-salt balance</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generally streamlined for movement in water to assist with hunting and escaping predators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0000"/>
        </a:solidFill>
      </p:bgPr>
    </p:bg>
    <p:spTree>
      <p:nvGrpSpPr>
        <p:cNvPr id="77" name="Shape 77"/>
        <p:cNvGrpSpPr/>
        <p:nvPr/>
      </p:nvGrpSpPr>
      <p:grpSpPr>
        <a:xfrm>
          <a:off x="0" y="0"/>
          <a:ext cx="0" cy="0"/>
          <a:chOff x="0" y="0"/>
          <a:chExt cx="0" cy="0"/>
        </a:xfrm>
      </p:grpSpPr>
      <p:graphicFrame>
        <p:nvGraphicFramePr>
          <p:cNvPr id="78" name="Google Shape;78;p17"/>
          <p:cNvGraphicFramePr/>
          <p:nvPr/>
        </p:nvGraphicFramePr>
        <p:xfrm>
          <a:off x="152400" y="152400"/>
          <a:ext cx="3000000" cy="3000000"/>
        </p:xfrm>
        <a:graphic>
          <a:graphicData uri="http://schemas.openxmlformats.org/drawingml/2006/table">
            <a:tbl>
              <a:tblPr>
                <a:noFill/>
                <a:tableStyleId>{667AB065-AF84-4894-BB10-C5026CAECD8F}</a:tableStyleId>
              </a:tblPr>
              <a:tblGrid>
                <a:gridCol w="1520650"/>
                <a:gridCol w="7229825"/>
              </a:tblGrid>
              <a:tr h="690675">
                <a:tc gridSpan="2">
                  <a:txBody>
                    <a:bodyPr/>
                    <a:lstStyle/>
                    <a:p>
                      <a:pPr indent="0" lvl="0" marL="0" rtl="0" algn="l">
                        <a:spcBef>
                          <a:spcPts val="0"/>
                        </a:spcBef>
                        <a:spcAft>
                          <a:spcPts val="0"/>
                        </a:spcAft>
                        <a:buNone/>
                      </a:pPr>
                      <a:r>
                        <a:rPr b="1" lang="en" sz="1600">
                          <a:latin typeface="Source Sans Pro"/>
                          <a:ea typeface="Source Sans Pro"/>
                          <a:cs typeface="Source Sans Pro"/>
                          <a:sym typeface="Source Sans Pro"/>
                        </a:rPr>
                        <a:t>Claim: </a:t>
                      </a:r>
                      <a:r>
                        <a:rPr lang="en" sz="1600">
                          <a:latin typeface="Source Sans Pro"/>
                          <a:ea typeface="Source Sans Pro"/>
                          <a:cs typeface="Source Sans Pro"/>
                          <a:sym typeface="Source Sans Pro"/>
                        </a:rPr>
                        <a:t> </a:t>
                      </a:r>
                      <a:r>
                        <a:rPr lang="en" sz="1600">
                          <a:latin typeface="Calibri"/>
                          <a:ea typeface="Calibri"/>
                          <a:cs typeface="Calibri"/>
                          <a:sym typeface="Calibri"/>
                        </a:rPr>
                        <a:t>Amphibians must lead a double life, which restricts members to moist habitats. </a:t>
                      </a:r>
                      <a:endParaRPr sz="1600">
                        <a:latin typeface="Source Sans Pro"/>
                        <a:ea typeface="Source Sans Pro"/>
                        <a:cs typeface="Source Sans Pro"/>
                        <a:sym typeface="Source Sans Pro"/>
                      </a:endParaRPr>
                    </a:p>
                  </a:txBody>
                  <a:tcPr marT="63500" marB="63500" marR="63500" marL="63500"/>
                </a:tc>
                <a:tc hMerge="1"/>
              </a:tr>
              <a:tr h="690675">
                <a:tc rowSpan="2">
                  <a:txBody>
                    <a:bodyPr/>
                    <a:lstStyle/>
                    <a:p>
                      <a:pPr indent="0" lvl="0" marL="0" rtl="0" algn="l">
                        <a:spcBef>
                          <a:spcPts val="0"/>
                        </a:spcBef>
                        <a:spcAft>
                          <a:spcPts val="0"/>
                        </a:spcAft>
                        <a:buNone/>
                      </a:pPr>
                      <a:r>
                        <a:rPr b="1" lang="en" sz="1600">
                          <a:latin typeface="Source Sans Pro"/>
                          <a:ea typeface="Source Sans Pro"/>
                          <a:cs typeface="Source Sans Pro"/>
                          <a:sym typeface="Source Sans Pro"/>
                        </a:rPr>
                        <a:t>Evidence</a:t>
                      </a:r>
                      <a:endParaRPr b="1" sz="1600">
                        <a:latin typeface="Source Sans Pro"/>
                        <a:ea typeface="Source Sans Pro"/>
                        <a:cs typeface="Source Sans Pro"/>
                        <a:sym typeface="Source Sans Pro"/>
                      </a:endParaRPr>
                    </a:p>
                  </a:txBody>
                  <a:tcPr marT="63500" marB="63500" marR="63500" marL="63500"/>
                </a:tc>
                <a:tc>
                  <a:txBody>
                    <a:bodyPr/>
                    <a:lstStyle/>
                    <a:p>
                      <a:pPr indent="0" lvl="0" marL="0" rtl="0" algn="l">
                        <a:spcBef>
                          <a:spcPts val="0"/>
                        </a:spcBef>
                        <a:spcAft>
                          <a:spcPts val="0"/>
                        </a:spcAft>
                        <a:buNone/>
                      </a:pPr>
                      <a:r>
                        <a:rPr lang="en" sz="1600">
                          <a:latin typeface="Source Sans Pro"/>
                          <a:ea typeface="Source Sans Pro"/>
                          <a:cs typeface="Source Sans Pro"/>
                          <a:sym typeface="Source Sans Pro"/>
                        </a:rPr>
                        <a:t>What features do amphibians possess that support the claim?</a:t>
                      </a:r>
                      <a:endParaRPr sz="1600">
                        <a:latin typeface="Source Sans Pro"/>
                        <a:ea typeface="Source Sans Pro"/>
                        <a:cs typeface="Source Sans Pro"/>
                        <a:sym typeface="Source Sans Pro"/>
                      </a:endParaRPr>
                    </a:p>
                  </a:txBody>
                  <a:tcPr marT="63500" marB="63500" marR="63500" marL="63500"/>
                </a:tc>
              </a:tr>
              <a:tr h="1087425">
                <a:tc vMerge="1"/>
                <a:tc>
                  <a:txBody>
                    <a:bodyPr/>
                    <a:lstStyle/>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Soft </a:t>
                      </a:r>
                      <a:r>
                        <a:rPr lang="en" sz="1600">
                          <a:latin typeface="Source Sans Pro"/>
                          <a:ea typeface="Source Sans Pro"/>
                          <a:cs typeface="Source Sans Pro"/>
                          <a:sym typeface="Source Sans Pro"/>
                        </a:rPr>
                        <a:t>squishy</a:t>
                      </a:r>
                      <a:r>
                        <a:rPr lang="en" sz="1600">
                          <a:latin typeface="Source Sans Pro"/>
                          <a:ea typeface="Source Sans Pro"/>
                          <a:cs typeface="Source Sans Pro"/>
                          <a:sym typeface="Source Sans Pro"/>
                        </a:rPr>
                        <a:t> eggs</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Gills as a child</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Develop</a:t>
                      </a:r>
                      <a:r>
                        <a:rPr lang="en" sz="1600">
                          <a:latin typeface="Source Sans Pro"/>
                          <a:ea typeface="Source Sans Pro"/>
                          <a:cs typeface="Source Sans Pro"/>
                          <a:sym typeface="Source Sans Pro"/>
                        </a:rPr>
                        <a:t> lungs as an adult</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Webbed feet </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4 legs</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Limited amount of oxygen</a:t>
                      </a:r>
                      <a:endParaRPr sz="1600">
                        <a:latin typeface="Source Sans Pro"/>
                        <a:ea typeface="Source Sans Pro"/>
                        <a:cs typeface="Source Sans Pro"/>
                        <a:sym typeface="Source Sans Pro"/>
                      </a:endParaRPr>
                    </a:p>
                    <a:p>
                      <a:pPr indent="0" lvl="0" marL="0" rtl="0" algn="l">
                        <a:spcBef>
                          <a:spcPts val="0"/>
                        </a:spcBef>
                        <a:spcAft>
                          <a:spcPts val="0"/>
                        </a:spcAft>
                        <a:buNone/>
                      </a:pPr>
                      <a:r>
                        <a:t/>
                      </a:r>
                      <a:endParaRPr sz="1600">
                        <a:latin typeface="Source Sans Pro"/>
                        <a:ea typeface="Source Sans Pro"/>
                        <a:cs typeface="Source Sans Pro"/>
                        <a:sym typeface="Source Sans Pro"/>
                      </a:endParaRPr>
                    </a:p>
                  </a:txBody>
                  <a:tcPr marT="63500" marB="63500" marR="63500" marL="63500"/>
                </a:tc>
              </a:tr>
              <a:tr h="690675">
                <a:tc rowSpan="2">
                  <a:txBody>
                    <a:bodyPr/>
                    <a:lstStyle/>
                    <a:p>
                      <a:pPr indent="0" lvl="0" marL="0" rtl="0" algn="l">
                        <a:spcBef>
                          <a:spcPts val="0"/>
                        </a:spcBef>
                        <a:spcAft>
                          <a:spcPts val="0"/>
                        </a:spcAft>
                        <a:buNone/>
                      </a:pPr>
                      <a:r>
                        <a:rPr b="1" lang="en" sz="1600">
                          <a:latin typeface="Source Sans Pro"/>
                          <a:ea typeface="Source Sans Pro"/>
                          <a:cs typeface="Source Sans Pro"/>
                          <a:sym typeface="Source Sans Pro"/>
                        </a:rPr>
                        <a:t>Reasoning</a:t>
                      </a:r>
                      <a:endParaRPr b="1" sz="1600">
                        <a:latin typeface="Source Sans Pro"/>
                        <a:ea typeface="Source Sans Pro"/>
                        <a:cs typeface="Source Sans Pro"/>
                        <a:sym typeface="Source Sans Pro"/>
                      </a:endParaRPr>
                    </a:p>
                  </a:txBody>
                  <a:tcPr marT="63500" marB="63500" marR="63500" marL="63500"/>
                </a:tc>
                <a:tc>
                  <a:txBody>
                    <a:bodyPr/>
                    <a:lstStyle/>
                    <a:p>
                      <a:pPr indent="0" lvl="0" marL="0" rtl="0" algn="l">
                        <a:spcBef>
                          <a:spcPts val="0"/>
                        </a:spcBef>
                        <a:spcAft>
                          <a:spcPts val="0"/>
                        </a:spcAft>
                        <a:buNone/>
                      </a:pPr>
                      <a:r>
                        <a:rPr lang="en" sz="1600">
                          <a:latin typeface="Source Sans Pro"/>
                          <a:ea typeface="Source Sans Pro"/>
                          <a:cs typeface="Source Sans Pro"/>
                          <a:sym typeface="Source Sans Pro"/>
                        </a:rPr>
                        <a:t>Connect the evidence to the claim. How do the features allow for survival?</a:t>
                      </a:r>
                      <a:endParaRPr sz="1600">
                        <a:latin typeface="Source Sans Pro"/>
                        <a:ea typeface="Source Sans Pro"/>
                        <a:cs typeface="Source Sans Pro"/>
                        <a:sym typeface="Source Sans Pro"/>
                      </a:endParaRPr>
                    </a:p>
                  </a:txBody>
                  <a:tcPr marT="63500" marB="63500" marR="63500" marL="63500"/>
                </a:tc>
              </a:tr>
              <a:tr h="1087425">
                <a:tc vMerge="1"/>
                <a:tc>
                  <a:txBody>
                    <a:bodyPr/>
                    <a:lstStyle/>
                    <a:p>
                      <a:pPr indent="-292100" lvl="0" marL="457200" rtl="0" algn="l">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They start as an egg in water to survive. If on land, the egg would stick to the ground.</a:t>
                      </a:r>
                      <a:endParaRPr sz="1000">
                        <a:solidFill>
                          <a:schemeClr val="dk1"/>
                        </a:solidFill>
                        <a:latin typeface="Source Sans Pro"/>
                        <a:ea typeface="Source Sans Pro"/>
                        <a:cs typeface="Source Sans Pro"/>
                        <a:sym typeface="Source Sans Pro"/>
                      </a:endParaRPr>
                    </a:p>
                    <a:p>
                      <a:pPr indent="-292100" lvl="0" marL="457200" rtl="0" algn="l">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Amphibians have gills when they come out of their egg  as a tadpole they are still limited to water.</a:t>
                      </a:r>
                      <a:endParaRPr sz="1000">
                        <a:solidFill>
                          <a:schemeClr val="dk1"/>
                        </a:solidFill>
                        <a:latin typeface="Source Sans Pro"/>
                        <a:ea typeface="Source Sans Pro"/>
                        <a:cs typeface="Source Sans Pro"/>
                        <a:sym typeface="Source Sans Pro"/>
                      </a:endParaRPr>
                    </a:p>
                    <a:p>
                      <a:pPr indent="-292100" lvl="0" marL="457200" rtl="0" algn="l">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As they get older they gain lungs, being able to leave the water source that they are in. This allows the to go back into the water to lay eggs and go </a:t>
                      </a:r>
                      <a:r>
                        <a:rPr lang="en" sz="1000">
                          <a:solidFill>
                            <a:schemeClr val="dk1"/>
                          </a:solidFill>
                          <a:latin typeface="Source Sans Pro"/>
                          <a:ea typeface="Source Sans Pro"/>
                          <a:cs typeface="Source Sans Pro"/>
                          <a:sym typeface="Source Sans Pro"/>
                        </a:rPr>
                        <a:t>anywhere</a:t>
                      </a:r>
                      <a:r>
                        <a:rPr lang="en" sz="1000">
                          <a:solidFill>
                            <a:schemeClr val="dk1"/>
                          </a:solidFill>
                          <a:latin typeface="Source Sans Pro"/>
                          <a:ea typeface="Source Sans Pro"/>
                          <a:cs typeface="Source Sans Pro"/>
                          <a:sym typeface="Source Sans Pro"/>
                        </a:rPr>
                        <a:t> without water which allows them to find </a:t>
                      </a:r>
                      <a:r>
                        <a:rPr lang="en" sz="1000">
                          <a:solidFill>
                            <a:schemeClr val="dk1"/>
                          </a:solidFill>
                          <a:latin typeface="Source Sans Pro"/>
                          <a:ea typeface="Source Sans Pro"/>
                          <a:cs typeface="Source Sans Pro"/>
                          <a:sym typeface="Source Sans Pro"/>
                        </a:rPr>
                        <a:t>food</a:t>
                      </a:r>
                      <a:r>
                        <a:rPr lang="en" sz="1000">
                          <a:solidFill>
                            <a:schemeClr val="dk1"/>
                          </a:solidFill>
                          <a:latin typeface="Source Sans Pro"/>
                          <a:ea typeface="Source Sans Pro"/>
                          <a:cs typeface="Source Sans Pro"/>
                          <a:sym typeface="Source Sans Pro"/>
                        </a:rPr>
                        <a:t>.</a:t>
                      </a:r>
                      <a:endParaRPr sz="1000">
                        <a:solidFill>
                          <a:schemeClr val="dk1"/>
                        </a:solidFill>
                        <a:latin typeface="Source Sans Pro"/>
                        <a:ea typeface="Source Sans Pro"/>
                        <a:cs typeface="Source Sans Pro"/>
                        <a:sym typeface="Source Sans Pro"/>
                      </a:endParaRPr>
                    </a:p>
                    <a:p>
                      <a:pPr indent="-292100" lvl="0" marL="457200" rtl="0" algn="l">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Their 4 sturdy legs help them move on land quickly and their webbed feet is to help them move in the water</a:t>
                      </a:r>
                      <a:endParaRPr sz="1000">
                        <a:solidFill>
                          <a:schemeClr val="dk1"/>
                        </a:solidFill>
                        <a:latin typeface="Source Sans Pro"/>
                        <a:ea typeface="Source Sans Pro"/>
                        <a:cs typeface="Source Sans Pro"/>
                        <a:sym typeface="Source Sans Pro"/>
                      </a:endParaRPr>
                    </a:p>
                    <a:p>
                      <a:pPr indent="-292100" lvl="0" marL="457200" rtl="0" algn="l">
                        <a:spcBef>
                          <a:spcPts val="0"/>
                        </a:spcBef>
                        <a:spcAft>
                          <a:spcPts val="0"/>
                        </a:spcAft>
                        <a:buClr>
                          <a:schemeClr val="dk1"/>
                        </a:buClr>
                        <a:buSzPts val="1000"/>
                        <a:buFont typeface="Source Sans Pro"/>
                        <a:buChar char="●"/>
                      </a:pPr>
                      <a:r>
                        <a:rPr lang="en" sz="1000">
                          <a:solidFill>
                            <a:schemeClr val="dk1"/>
                          </a:solidFill>
                          <a:latin typeface="Source Sans Pro"/>
                          <a:ea typeface="Source Sans Pro"/>
                          <a:cs typeface="Source Sans Pro"/>
                          <a:sym typeface="Source Sans Pro"/>
                        </a:rPr>
                        <a:t>When out of water </a:t>
                      </a:r>
                      <a:r>
                        <a:rPr lang="en" sz="1000">
                          <a:solidFill>
                            <a:schemeClr val="dk1"/>
                          </a:solidFill>
                          <a:latin typeface="Source Sans Pro"/>
                          <a:ea typeface="Source Sans Pro"/>
                          <a:cs typeface="Source Sans Pro"/>
                          <a:sym typeface="Source Sans Pro"/>
                        </a:rPr>
                        <a:t>there is a limited amount of oxygen when they are still developing and fully developed.</a:t>
                      </a:r>
                      <a:endParaRPr sz="1000">
                        <a:solidFill>
                          <a:schemeClr val="dk1"/>
                        </a:solidFill>
                        <a:latin typeface="Source Sans Pro"/>
                        <a:ea typeface="Source Sans Pro"/>
                        <a:cs typeface="Source Sans Pro"/>
                        <a:sym typeface="Source Sans Pro"/>
                      </a:endParaRPr>
                    </a:p>
                  </a:txBody>
                  <a:tcPr marT="63500" marB="63500" marR="63500" marL="63500"/>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00"/>
        </a:solidFill>
      </p:bgPr>
    </p:bg>
    <p:spTree>
      <p:nvGrpSpPr>
        <p:cNvPr id="82" name="Shape 82"/>
        <p:cNvGrpSpPr/>
        <p:nvPr/>
      </p:nvGrpSpPr>
      <p:grpSpPr>
        <a:xfrm>
          <a:off x="0" y="0"/>
          <a:ext cx="0" cy="0"/>
          <a:chOff x="0" y="0"/>
          <a:chExt cx="0" cy="0"/>
        </a:xfrm>
      </p:grpSpPr>
      <p:graphicFrame>
        <p:nvGraphicFramePr>
          <p:cNvPr id="83" name="Google Shape;83;p18"/>
          <p:cNvGraphicFramePr/>
          <p:nvPr/>
        </p:nvGraphicFramePr>
        <p:xfrm>
          <a:off x="152400" y="152400"/>
          <a:ext cx="3000000" cy="3000000"/>
        </p:xfrm>
        <a:graphic>
          <a:graphicData uri="http://schemas.openxmlformats.org/drawingml/2006/table">
            <a:tbl>
              <a:tblPr>
                <a:noFill/>
                <a:tableStyleId>{667AB065-AF84-4894-BB10-C5026CAECD8F}</a:tableStyleId>
              </a:tblPr>
              <a:tblGrid>
                <a:gridCol w="2936125"/>
                <a:gridCol w="3545750"/>
                <a:gridCol w="1679575"/>
              </a:tblGrid>
              <a:tr h="298325">
                <a:tc>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Part of Chart</a:t>
                      </a:r>
                      <a:endParaRPr b="1"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b="1" lang="en" sz="1300">
                          <a:latin typeface="Source Sans Pro"/>
                          <a:ea typeface="Source Sans Pro"/>
                          <a:cs typeface="Source Sans Pro"/>
                          <a:sym typeface="Source Sans Pro"/>
                        </a:rPr>
                        <a:t>Criteria</a:t>
                      </a:r>
                      <a:endParaRPr b="1"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b="1" lang="en" sz="1300">
                          <a:latin typeface="Source Sans Pro"/>
                          <a:ea typeface="Source Sans Pro"/>
                          <a:cs typeface="Source Sans Pro"/>
                          <a:sym typeface="Source Sans Pro"/>
                        </a:rPr>
                        <a:t>Point Value</a:t>
                      </a:r>
                      <a:endParaRPr b="1" sz="1300">
                        <a:latin typeface="Source Sans Pro"/>
                        <a:ea typeface="Source Sans Pro"/>
                        <a:cs typeface="Source Sans Pro"/>
                        <a:sym typeface="Source Sans Pro"/>
                      </a:endParaRPr>
                    </a:p>
                  </a:txBody>
                  <a:tcPr marT="63500" marB="63500" marR="63500" marL="63500"/>
                </a:tc>
              </a:tr>
              <a:tr h="623750">
                <a:tc rowSpan="2">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Evidence</a:t>
                      </a:r>
                      <a:endParaRPr b="1" sz="1300">
                        <a:latin typeface="Source Sans Pro"/>
                        <a:ea typeface="Source Sans Pro"/>
                        <a:cs typeface="Source Sans Pro"/>
                        <a:sym typeface="Source Sans Pro"/>
                      </a:endParaRPr>
                    </a:p>
                    <a:p>
                      <a:pPr indent="0" lvl="0" marL="0" rtl="0" algn="l">
                        <a:spcBef>
                          <a:spcPts val="0"/>
                        </a:spcBef>
                        <a:spcAft>
                          <a:spcPts val="0"/>
                        </a:spcAft>
                        <a:buNone/>
                      </a:pPr>
                      <a:r>
                        <a:rPr i="1" lang="en" sz="1300">
                          <a:latin typeface="Source Sans Pro"/>
                          <a:ea typeface="Source Sans Pro"/>
                          <a:cs typeface="Source Sans Pro"/>
                          <a:sym typeface="Source Sans Pro"/>
                        </a:rPr>
                        <a:t>Scientific evidence that supports the claim. Specific adaptations (features) are described and discussed. The adaptations chosen support the topic statement.</a:t>
                      </a:r>
                      <a:endParaRPr i="1" sz="1300">
                        <a:latin typeface="Source Sans Pro"/>
                        <a:ea typeface="Source Sans Pro"/>
                        <a:cs typeface="Source Sans Pro"/>
                        <a:sym typeface="Source Sans Pro"/>
                      </a:endParaRPr>
                    </a:p>
                    <a:p>
                      <a:pPr indent="0" lvl="0" marL="0" rtl="0" algn="l">
                        <a:spcBef>
                          <a:spcPts val="0"/>
                        </a:spcBef>
                        <a:spcAft>
                          <a:spcPts val="0"/>
                        </a:spcAft>
                        <a:buNone/>
                      </a:pPr>
                      <a:r>
                        <a:rPr i="1" lang="en" sz="1300">
                          <a:latin typeface="Source Sans Pro"/>
                          <a:ea typeface="Source Sans Pro"/>
                          <a:cs typeface="Source Sans Pro"/>
                          <a:sym typeface="Source Sans Pro"/>
                        </a:rPr>
                        <a:t>4 specific items of evidence needed</a:t>
                      </a:r>
                      <a:endParaRPr i="1"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Provides evidence to support the claim that is Appropriate (Scientific information from notes, textbook, and class discussions only)</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2 points per feature</a:t>
                      </a:r>
                      <a:endParaRPr sz="1300">
                        <a:latin typeface="Source Sans Pro"/>
                        <a:ea typeface="Source Sans Pro"/>
                        <a:cs typeface="Source Sans Pro"/>
                        <a:sym typeface="Source Sans Pro"/>
                      </a:endParaRPr>
                    </a:p>
                  </a:txBody>
                  <a:tcPr marT="63500" marB="63500" marR="63500" marL="63500"/>
                </a:tc>
              </a:tr>
              <a:tr h="827150">
                <a:tc vMerge="1"/>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Provides evidence to support the claim that is Sufficient (Enough features to support the claim- 4 to 5 specific adaptations)</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1 point per feature</a:t>
                      </a:r>
                      <a:endParaRPr sz="1300">
                        <a:latin typeface="Source Sans Pro"/>
                        <a:ea typeface="Source Sans Pro"/>
                        <a:cs typeface="Source Sans Pro"/>
                        <a:sym typeface="Source Sans Pro"/>
                      </a:endParaRPr>
                    </a:p>
                    <a:p>
                      <a:pPr indent="2540" lvl="0" marL="0" rtl="0" algn="l">
                        <a:spcBef>
                          <a:spcPts val="0"/>
                        </a:spcBef>
                        <a:spcAft>
                          <a:spcPts val="0"/>
                        </a:spcAft>
                        <a:buNone/>
                      </a:pPr>
                      <a:r>
                        <a:rPr lang="en" sz="1300">
                          <a:latin typeface="Source Sans Pro"/>
                          <a:ea typeface="Source Sans Pro"/>
                          <a:cs typeface="Source Sans Pro"/>
                          <a:sym typeface="Source Sans Pro"/>
                        </a:rPr>
                        <a:t> (4 points total)</a:t>
                      </a:r>
                      <a:endParaRPr sz="1300">
                        <a:latin typeface="Source Sans Pro"/>
                        <a:ea typeface="Source Sans Pro"/>
                        <a:cs typeface="Source Sans Pro"/>
                        <a:sym typeface="Source Sans Pro"/>
                      </a:endParaRPr>
                    </a:p>
                  </a:txBody>
                  <a:tcPr marT="63500" marB="63500" marR="63500" marL="63500"/>
                </a:tc>
              </a:tr>
              <a:tr h="623750">
                <a:tc rowSpan="3">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Reasoning</a:t>
                      </a:r>
                      <a:endParaRPr b="1" sz="1300">
                        <a:latin typeface="Source Sans Pro"/>
                        <a:ea typeface="Source Sans Pro"/>
                        <a:cs typeface="Source Sans Pro"/>
                        <a:sym typeface="Source Sans Pro"/>
                      </a:endParaRPr>
                    </a:p>
                    <a:p>
                      <a:pPr indent="0" lvl="0" marL="0" rtl="0" algn="l">
                        <a:spcBef>
                          <a:spcPts val="0"/>
                        </a:spcBef>
                        <a:spcAft>
                          <a:spcPts val="0"/>
                        </a:spcAft>
                        <a:buNone/>
                      </a:pPr>
                      <a:r>
                        <a:rPr i="1" lang="en" sz="1300">
                          <a:latin typeface="Source Sans Pro"/>
                          <a:ea typeface="Source Sans Pro"/>
                          <a:cs typeface="Source Sans Pro"/>
                          <a:sym typeface="Source Sans Pro"/>
                        </a:rPr>
                        <a:t>A justification that connects the evidence to the claim. It shows how and why the features listed help the animal survive the conditions stated in the claim.</a:t>
                      </a:r>
                      <a:endParaRPr b="1"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Explanation provides reasoning that is Clear (it is clear that you know how the feature helps survival and link to the theme)</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5 points</a:t>
                      </a:r>
                      <a:endParaRPr sz="1300">
                        <a:latin typeface="Source Sans Pro"/>
                        <a:ea typeface="Source Sans Pro"/>
                        <a:cs typeface="Source Sans Pro"/>
                        <a:sym typeface="Source Sans Pro"/>
                      </a:endParaRPr>
                    </a:p>
                  </a:txBody>
                  <a:tcPr marT="63500" marB="63500" marR="63500" marL="63500"/>
                </a:tc>
              </a:tr>
              <a:tr h="623750">
                <a:tc vMerge="1"/>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Explanation provides reasoning that is Connected (Explains why the evidence is important or why it is relevant to survival)</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5 points</a:t>
                      </a:r>
                      <a:endParaRPr sz="1300">
                        <a:latin typeface="Source Sans Pro"/>
                        <a:ea typeface="Source Sans Pro"/>
                        <a:cs typeface="Source Sans Pro"/>
                        <a:sym typeface="Source Sans Pro"/>
                      </a:endParaRPr>
                    </a:p>
                  </a:txBody>
                  <a:tcPr marT="63500" marB="63500" marR="63500" marL="63500"/>
                </a:tc>
              </a:tr>
              <a:tr h="461025">
                <a:tc vMerge="1"/>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Explanation provides reasoning that is Integrated (Links the evidence to the theme)</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5 points</a:t>
                      </a:r>
                      <a:endParaRPr sz="1300">
                        <a:latin typeface="Source Sans Pro"/>
                        <a:ea typeface="Source Sans Pro"/>
                        <a:cs typeface="Source Sans Pro"/>
                        <a:sym typeface="Source Sans Pro"/>
                      </a:endParaRPr>
                    </a:p>
                  </a:txBody>
                  <a:tcPr marT="63500" marB="63500" marR="63500" marL="63500"/>
                </a:tc>
              </a:tr>
              <a:tr h="298325">
                <a:tc gridSpan="2">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Spelling:  </a:t>
                      </a:r>
                      <a:r>
                        <a:rPr lang="en" sz="1300">
                          <a:latin typeface="Source Sans Pro"/>
                          <a:ea typeface="Source Sans Pro"/>
                          <a:cs typeface="Source Sans Pro"/>
                          <a:sym typeface="Source Sans Pro"/>
                        </a:rPr>
                        <a:t>Spelling errors are limited and do not infer with message and flow</a:t>
                      </a:r>
                      <a:endParaRPr sz="1300">
                        <a:latin typeface="Source Sans Pro"/>
                        <a:ea typeface="Source Sans Pro"/>
                        <a:cs typeface="Source Sans Pro"/>
                        <a:sym typeface="Source Sans Pro"/>
                      </a:endParaRPr>
                    </a:p>
                  </a:txBody>
                  <a:tcPr marT="63500" marB="63500" marR="63500" marL="63500"/>
                </a:tc>
                <a:tc hMerge="1"/>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3 points</a:t>
                      </a:r>
                      <a:endParaRPr sz="1300">
                        <a:latin typeface="Source Sans Pro"/>
                        <a:ea typeface="Source Sans Pro"/>
                        <a:cs typeface="Source Sans Pro"/>
                        <a:sym typeface="Source Sans Pro"/>
                      </a:endParaRPr>
                    </a:p>
                  </a:txBody>
                  <a:tcPr marT="63500" marB="63500" marR="63500" marL="63500"/>
                </a:tc>
              </a:tr>
              <a:tr h="298325">
                <a:tc gridSpan="2">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30 points total</a:t>
                      </a:r>
                      <a:endParaRPr b="1" sz="1300">
                        <a:latin typeface="Source Sans Pro"/>
                        <a:ea typeface="Source Sans Pro"/>
                        <a:cs typeface="Source Sans Pro"/>
                        <a:sym typeface="Source Sans Pro"/>
                      </a:endParaRPr>
                    </a:p>
                  </a:txBody>
                  <a:tcPr marT="63500" marB="63500" marR="63500" marL="63500"/>
                </a:tc>
                <a:tc hMerge="1"/>
                <a:tc>
                  <a:txBody>
                    <a:bodyPr/>
                    <a:lstStyle/>
                    <a:p>
                      <a:pPr indent="2540" lvl="0" marL="0" rtl="0" algn="l">
                        <a:spcBef>
                          <a:spcPts val="0"/>
                        </a:spcBef>
                        <a:spcAft>
                          <a:spcPts val="0"/>
                        </a:spcAft>
                        <a:buNone/>
                      </a:pPr>
                      <a:r>
                        <a:t/>
                      </a:r>
                      <a:endParaRPr sz="1300">
                        <a:latin typeface="Source Sans Pro"/>
                        <a:ea typeface="Source Sans Pro"/>
                        <a:cs typeface="Source Sans Pro"/>
                        <a:sym typeface="Source Sans Pro"/>
                      </a:endParaRPr>
                    </a:p>
                  </a:txBody>
                  <a:tcPr marT="63500" marB="63500" marR="63500" marL="63500"/>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FF00"/>
        </a:solidFill>
      </p:bgPr>
    </p:bg>
    <p:spTree>
      <p:nvGrpSpPr>
        <p:cNvPr id="87" name="Shape 87"/>
        <p:cNvGrpSpPr/>
        <p:nvPr/>
      </p:nvGrpSpPr>
      <p:grpSpPr>
        <a:xfrm>
          <a:off x="0" y="0"/>
          <a:ext cx="0" cy="0"/>
          <a:chOff x="0" y="0"/>
          <a:chExt cx="0" cy="0"/>
        </a:xfrm>
      </p:grpSpPr>
      <p:graphicFrame>
        <p:nvGraphicFramePr>
          <p:cNvPr id="88" name="Google Shape;88;p19"/>
          <p:cNvGraphicFramePr/>
          <p:nvPr/>
        </p:nvGraphicFramePr>
        <p:xfrm>
          <a:off x="152400" y="152400"/>
          <a:ext cx="3000000" cy="3000000"/>
        </p:xfrm>
        <a:graphic>
          <a:graphicData uri="http://schemas.openxmlformats.org/drawingml/2006/table">
            <a:tbl>
              <a:tblPr>
                <a:noFill/>
                <a:tableStyleId>{667AB065-AF84-4894-BB10-C5026CAECD8F}</a:tableStyleId>
              </a:tblPr>
              <a:tblGrid>
                <a:gridCol w="1494525"/>
                <a:gridCol w="7079275"/>
              </a:tblGrid>
              <a:tr h="624550">
                <a:tc gridSpan="2">
                  <a:txBody>
                    <a:bodyPr/>
                    <a:lstStyle/>
                    <a:p>
                      <a:pPr indent="0" lvl="0" marL="0" rtl="0" algn="l">
                        <a:spcBef>
                          <a:spcPts val="0"/>
                        </a:spcBef>
                        <a:spcAft>
                          <a:spcPts val="0"/>
                        </a:spcAft>
                        <a:buNone/>
                      </a:pPr>
                      <a:r>
                        <a:rPr b="1" lang="en" sz="1100">
                          <a:latin typeface="Source Sans Pro"/>
                          <a:ea typeface="Source Sans Pro"/>
                          <a:cs typeface="Source Sans Pro"/>
                          <a:sym typeface="Source Sans Pro"/>
                        </a:rPr>
                        <a:t>Claim: </a:t>
                      </a:r>
                      <a:r>
                        <a:rPr lang="en" sz="1100">
                          <a:latin typeface="Source Sans Pro"/>
                          <a:ea typeface="Source Sans Pro"/>
                          <a:cs typeface="Source Sans Pro"/>
                          <a:sym typeface="Source Sans Pro"/>
                        </a:rPr>
                        <a:t> </a:t>
                      </a:r>
                      <a:r>
                        <a:rPr lang="en" sz="1100">
                          <a:latin typeface="Calibri"/>
                          <a:ea typeface="Calibri"/>
                          <a:cs typeface="Calibri"/>
                          <a:sym typeface="Calibri"/>
                        </a:rPr>
                        <a:t>Reptiles can survive without moist habitats and were the first vertebrates to “rule” dry climates.</a:t>
                      </a:r>
                      <a:endParaRPr sz="1100">
                        <a:latin typeface="Source Sans Pro"/>
                        <a:ea typeface="Source Sans Pro"/>
                        <a:cs typeface="Source Sans Pro"/>
                        <a:sym typeface="Source Sans Pro"/>
                      </a:endParaRPr>
                    </a:p>
                  </a:txBody>
                  <a:tcPr marT="63500" marB="63500" marR="63500" marL="63500"/>
                </a:tc>
                <a:tc hMerge="1"/>
              </a:tr>
              <a:tr h="624550">
                <a:tc rowSpan="2">
                  <a:txBody>
                    <a:bodyPr/>
                    <a:lstStyle/>
                    <a:p>
                      <a:pPr indent="0" lvl="0" marL="0" rtl="0" algn="l">
                        <a:spcBef>
                          <a:spcPts val="0"/>
                        </a:spcBef>
                        <a:spcAft>
                          <a:spcPts val="0"/>
                        </a:spcAft>
                        <a:buNone/>
                      </a:pPr>
                      <a:r>
                        <a:rPr b="1" lang="en" sz="1100">
                          <a:latin typeface="Source Sans Pro"/>
                          <a:ea typeface="Source Sans Pro"/>
                          <a:cs typeface="Source Sans Pro"/>
                          <a:sym typeface="Source Sans Pro"/>
                        </a:rPr>
                        <a:t>Evidence</a:t>
                      </a:r>
                      <a:endParaRPr b="1" sz="1100">
                        <a:latin typeface="Source Sans Pro"/>
                        <a:ea typeface="Source Sans Pro"/>
                        <a:cs typeface="Source Sans Pro"/>
                        <a:sym typeface="Source Sans Pro"/>
                      </a:endParaRPr>
                    </a:p>
                  </a:txBody>
                  <a:tcPr marT="63500" marB="63500" marR="63500" marL="63500"/>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What features do reptiles possess that support the claim?</a:t>
                      </a:r>
                      <a:endParaRPr sz="1100">
                        <a:latin typeface="Source Sans Pro"/>
                        <a:ea typeface="Source Sans Pro"/>
                        <a:cs typeface="Source Sans Pro"/>
                        <a:sym typeface="Source Sans Pro"/>
                      </a:endParaRPr>
                    </a:p>
                  </a:txBody>
                  <a:tcPr marT="63500" marB="63500" marR="63500" marL="63500"/>
                </a:tc>
              </a:tr>
              <a:tr h="983350">
                <a:tc vMerge="1"/>
                <a:tc>
                  <a:txBody>
                    <a:bodyPr/>
                    <a:lstStyle/>
                    <a:p>
                      <a:pPr indent="-304800" lvl="0" marL="457200" rtl="0" algn="l">
                        <a:spcBef>
                          <a:spcPts val="0"/>
                        </a:spcBef>
                        <a:spcAft>
                          <a:spcPts val="0"/>
                        </a:spcAft>
                        <a:buClr>
                          <a:schemeClr val="dk1"/>
                        </a:buClr>
                        <a:buSzPts val="1200"/>
                        <a:buFont typeface="Cambria"/>
                        <a:buAutoNum type="arabicPeriod"/>
                      </a:pPr>
                      <a:r>
                        <a:rPr lang="en" sz="1200">
                          <a:solidFill>
                            <a:schemeClr val="dk1"/>
                          </a:solidFill>
                          <a:latin typeface="Cambria"/>
                          <a:ea typeface="Cambria"/>
                          <a:cs typeface="Cambria"/>
                          <a:sym typeface="Cambria"/>
                        </a:rPr>
                        <a:t>Clawed toes</a:t>
                      </a:r>
                      <a:endParaRPr sz="1200">
                        <a:solidFill>
                          <a:schemeClr val="dk1"/>
                        </a:solidFill>
                        <a:latin typeface="Cambria"/>
                        <a:ea typeface="Cambria"/>
                        <a:cs typeface="Cambria"/>
                        <a:sym typeface="Cambria"/>
                      </a:endParaRPr>
                    </a:p>
                    <a:p>
                      <a:pPr indent="-304800" lvl="0" marL="457200" rtl="0" algn="l">
                        <a:spcBef>
                          <a:spcPts val="0"/>
                        </a:spcBef>
                        <a:spcAft>
                          <a:spcPts val="0"/>
                        </a:spcAft>
                        <a:buClr>
                          <a:schemeClr val="dk1"/>
                        </a:buClr>
                        <a:buSzPts val="1200"/>
                        <a:buFont typeface="Cambria"/>
                        <a:buAutoNum type="arabicPeriod"/>
                      </a:pPr>
                      <a:r>
                        <a:rPr lang="en" sz="1200">
                          <a:solidFill>
                            <a:schemeClr val="dk1"/>
                          </a:solidFill>
                          <a:latin typeface="Cambria"/>
                          <a:ea typeface="Cambria"/>
                          <a:cs typeface="Cambria"/>
                          <a:sym typeface="Cambria"/>
                        </a:rPr>
                        <a:t>Developed lungs </a:t>
                      </a:r>
                      <a:endParaRPr sz="1200">
                        <a:solidFill>
                          <a:schemeClr val="dk1"/>
                        </a:solidFill>
                        <a:latin typeface="Cambria"/>
                        <a:ea typeface="Cambria"/>
                        <a:cs typeface="Cambria"/>
                        <a:sym typeface="Cambria"/>
                      </a:endParaRPr>
                    </a:p>
                    <a:p>
                      <a:pPr indent="-304800" lvl="0" marL="457200" rtl="0" algn="l">
                        <a:spcBef>
                          <a:spcPts val="0"/>
                        </a:spcBef>
                        <a:spcAft>
                          <a:spcPts val="0"/>
                        </a:spcAft>
                        <a:buClr>
                          <a:schemeClr val="dk1"/>
                        </a:buClr>
                        <a:buSzPts val="1200"/>
                        <a:buFont typeface="Cambria"/>
                        <a:buAutoNum type="arabicPeriod"/>
                      </a:pPr>
                      <a:r>
                        <a:rPr lang="en" sz="1200">
                          <a:solidFill>
                            <a:schemeClr val="dk1"/>
                          </a:solidFill>
                          <a:latin typeface="Cambria"/>
                          <a:ea typeface="Cambria"/>
                          <a:cs typeface="Cambria"/>
                          <a:sym typeface="Cambria"/>
                        </a:rPr>
                        <a:t>Most lay hard shells</a:t>
                      </a:r>
                      <a:endParaRPr sz="1200">
                        <a:solidFill>
                          <a:schemeClr val="dk1"/>
                        </a:solidFill>
                        <a:latin typeface="Cambria"/>
                        <a:ea typeface="Cambria"/>
                        <a:cs typeface="Cambria"/>
                        <a:sym typeface="Cambria"/>
                      </a:endParaRPr>
                    </a:p>
                    <a:p>
                      <a:pPr indent="-304800" lvl="0" marL="457200" rtl="0" algn="l">
                        <a:spcBef>
                          <a:spcPts val="0"/>
                        </a:spcBef>
                        <a:spcAft>
                          <a:spcPts val="0"/>
                        </a:spcAft>
                        <a:buClr>
                          <a:schemeClr val="dk1"/>
                        </a:buClr>
                        <a:buSzPts val="1200"/>
                        <a:buFont typeface="Cambria"/>
                        <a:buAutoNum type="arabicPeriod"/>
                      </a:pPr>
                      <a:r>
                        <a:rPr lang="en" sz="1200">
                          <a:solidFill>
                            <a:schemeClr val="dk1"/>
                          </a:solidFill>
                          <a:latin typeface="Cambria"/>
                          <a:ea typeface="Cambria"/>
                          <a:cs typeface="Cambria"/>
                          <a:sym typeface="Cambria"/>
                        </a:rPr>
                        <a:t>Efficient Kidneys</a:t>
                      </a:r>
                      <a:endParaRPr sz="1200">
                        <a:solidFill>
                          <a:schemeClr val="dk1"/>
                        </a:solidFill>
                        <a:latin typeface="Cambria"/>
                        <a:ea typeface="Cambria"/>
                        <a:cs typeface="Cambria"/>
                        <a:sym typeface="Cambria"/>
                      </a:endParaRPr>
                    </a:p>
                    <a:p>
                      <a:pPr indent="-304800" lvl="0" marL="457200" rtl="0" algn="l">
                        <a:spcBef>
                          <a:spcPts val="0"/>
                        </a:spcBef>
                        <a:spcAft>
                          <a:spcPts val="0"/>
                        </a:spcAft>
                        <a:buClr>
                          <a:schemeClr val="dk1"/>
                        </a:buClr>
                        <a:buSzPts val="1200"/>
                        <a:buFont typeface="Cambria"/>
                        <a:buAutoNum type="arabicPeriod"/>
                      </a:pPr>
                      <a:r>
                        <a:rPr lang="en" sz="1200">
                          <a:solidFill>
                            <a:schemeClr val="dk1"/>
                          </a:solidFill>
                          <a:latin typeface="Cambria"/>
                          <a:ea typeface="Cambria"/>
                          <a:cs typeface="Cambria"/>
                          <a:sym typeface="Cambria"/>
                        </a:rPr>
                        <a:t>3 and 4 chambered hearts</a:t>
                      </a:r>
                      <a:endParaRPr sz="1200">
                        <a:solidFill>
                          <a:schemeClr val="dk1"/>
                        </a:solidFill>
                        <a:latin typeface="Cambria"/>
                        <a:ea typeface="Cambria"/>
                        <a:cs typeface="Cambria"/>
                        <a:sym typeface="Cambria"/>
                      </a:endParaRPr>
                    </a:p>
                    <a:p>
                      <a:pPr indent="-304800" lvl="0" marL="457200" rtl="0" algn="l">
                        <a:spcBef>
                          <a:spcPts val="0"/>
                        </a:spcBef>
                        <a:spcAft>
                          <a:spcPts val="0"/>
                        </a:spcAft>
                        <a:buClr>
                          <a:schemeClr val="dk1"/>
                        </a:buClr>
                        <a:buSzPts val="1200"/>
                        <a:buFont typeface="Cambria"/>
                        <a:buAutoNum type="arabicPeriod"/>
                      </a:pPr>
                      <a:r>
                        <a:rPr lang="en" sz="1200">
                          <a:solidFill>
                            <a:schemeClr val="dk1"/>
                          </a:solidFill>
                          <a:latin typeface="Cambria"/>
                          <a:ea typeface="Cambria"/>
                          <a:cs typeface="Cambria"/>
                          <a:sym typeface="Cambria"/>
                        </a:rPr>
                        <a:t>Scales</a:t>
                      </a:r>
                      <a:endParaRPr sz="1200">
                        <a:solidFill>
                          <a:schemeClr val="dk1"/>
                        </a:solidFill>
                        <a:latin typeface="Cambria"/>
                        <a:ea typeface="Cambria"/>
                        <a:cs typeface="Cambria"/>
                        <a:sym typeface="Cambria"/>
                      </a:endParaRPr>
                    </a:p>
                    <a:p>
                      <a:pPr indent="0" lvl="0" marL="0" rtl="0" algn="l">
                        <a:spcBef>
                          <a:spcPts val="0"/>
                        </a:spcBef>
                        <a:spcAft>
                          <a:spcPts val="0"/>
                        </a:spcAft>
                        <a:buNone/>
                      </a:pPr>
                      <a:r>
                        <a:t/>
                      </a:r>
                      <a:endParaRPr sz="1100">
                        <a:latin typeface="Source Sans Pro"/>
                        <a:ea typeface="Source Sans Pro"/>
                        <a:cs typeface="Source Sans Pro"/>
                        <a:sym typeface="Source Sans Pro"/>
                      </a:endParaRPr>
                    </a:p>
                  </a:txBody>
                  <a:tcPr marT="63500" marB="63500" marR="63500" marL="63500"/>
                </a:tc>
              </a:tr>
              <a:tr h="624550">
                <a:tc rowSpan="2">
                  <a:txBody>
                    <a:bodyPr/>
                    <a:lstStyle/>
                    <a:p>
                      <a:pPr indent="0" lvl="0" marL="0" rtl="0" algn="l">
                        <a:spcBef>
                          <a:spcPts val="0"/>
                        </a:spcBef>
                        <a:spcAft>
                          <a:spcPts val="0"/>
                        </a:spcAft>
                        <a:buNone/>
                      </a:pPr>
                      <a:r>
                        <a:rPr b="1" lang="en" sz="1100">
                          <a:latin typeface="Source Sans Pro"/>
                          <a:ea typeface="Source Sans Pro"/>
                          <a:cs typeface="Source Sans Pro"/>
                          <a:sym typeface="Source Sans Pro"/>
                        </a:rPr>
                        <a:t>Reasoning</a:t>
                      </a:r>
                      <a:endParaRPr b="1" sz="1100">
                        <a:latin typeface="Source Sans Pro"/>
                        <a:ea typeface="Source Sans Pro"/>
                        <a:cs typeface="Source Sans Pro"/>
                        <a:sym typeface="Source Sans Pro"/>
                      </a:endParaRPr>
                    </a:p>
                  </a:txBody>
                  <a:tcPr marT="63500" marB="63500" marR="63500" marL="63500"/>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Connect the evidence to the claim. How do the features allow for survival?</a:t>
                      </a:r>
                      <a:endParaRPr sz="1100">
                        <a:latin typeface="Source Sans Pro"/>
                        <a:ea typeface="Source Sans Pro"/>
                        <a:cs typeface="Source Sans Pro"/>
                        <a:sym typeface="Source Sans Pro"/>
                      </a:endParaRPr>
                    </a:p>
                  </a:txBody>
                  <a:tcPr marT="63500" marB="63500" marR="63500" marL="63500"/>
                </a:tc>
              </a:tr>
              <a:tr h="983350">
                <a:tc vMerge="1"/>
                <a:tc>
                  <a:txBody>
                    <a:bodyPr/>
                    <a:lstStyle/>
                    <a:p>
                      <a:pPr indent="-298450" lvl="0" marL="457200" rtl="0" algn="l">
                        <a:spcBef>
                          <a:spcPts val="0"/>
                        </a:spcBef>
                        <a:spcAft>
                          <a:spcPts val="0"/>
                        </a:spcAft>
                        <a:buSzPts val="1100"/>
                        <a:buFont typeface="Source Sans Pro"/>
                        <a:buChar char="●"/>
                      </a:pPr>
                      <a:r>
                        <a:rPr lang="en" sz="1100">
                          <a:latin typeface="Source Sans Pro"/>
                          <a:ea typeface="Source Sans Pro"/>
                          <a:cs typeface="Source Sans Pro"/>
                          <a:sym typeface="Source Sans Pro"/>
                        </a:rPr>
                        <a:t>Clawed toes give them a way to walk on land and grip on to different surfaces.</a:t>
                      </a:r>
                      <a:endParaRPr sz="1100">
                        <a:latin typeface="Source Sans Pro"/>
                        <a:ea typeface="Source Sans Pro"/>
                        <a:cs typeface="Source Sans Pro"/>
                        <a:sym typeface="Source Sans Pro"/>
                      </a:endParaRPr>
                    </a:p>
                    <a:p>
                      <a:pPr indent="-298450" lvl="0" marL="457200" rtl="0" algn="l">
                        <a:spcBef>
                          <a:spcPts val="0"/>
                        </a:spcBef>
                        <a:spcAft>
                          <a:spcPts val="0"/>
                        </a:spcAft>
                        <a:buSzPts val="1100"/>
                        <a:buFont typeface="Source Sans Pro"/>
                        <a:buChar char="●"/>
                      </a:pPr>
                      <a:r>
                        <a:rPr lang="en" sz="1100">
                          <a:latin typeface="Source Sans Pro"/>
                          <a:ea typeface="Source Sans Pro"/>
                          <a:cs typeface="Source Sans Pro"/>
                          <a:sym typeface="Source Sans Pro"/>
                        </a:rPr>
                        <a:t>Clawed toes can also pierce right through other reptiles prey</a:t>
                      </a:r>
                      <a:endParaRPr sz="1100">
                        <a:latin typeface="Source Sans Pro"/>
                        <a:ea typeface="Source Sans Pro"/>
                        <a:cs typeface="Source Sans Pro"/>
                        <a:sym typeface="Source Sans Pro"/>
                      </a:endParaRPr>
                    </a:p>
                    <a:p>
                      <a:pPr indent="-298450" lvl="0" marL="457200" rtl="0" algn="l">
                        <a:spcBef>
                          <a:spcPts val="0"/>
                        </a:spcBef>
                        <a:spcAft>
                          <a:spcPts val="0"/>
                        </a:spcAft>
                        <a:buSzPts val="1100"/>
                        <a:buFont typeface="Source Sans Pro"/>
                        <a:buChar char="●"/>
                      </a:pPr>
                      <a:r>
                        <a:rPr lang="en" sz="1100">
                          <a:latin typeface="Source Sans Pro"/>
                          <a:ea typeface="Source Sans Pro"/>
                          <a:cs typeface="Source Sans Pro"/>
                          <a:sym typeface="Source Sans Pro"/>
                        </a:rPr>
                        <a:t>Their well-</a:t>
                      </a:r>
                      <a:r>
                        <a:rPr lang="en" sz="1100">
                          <a:latin typeface="Source Sans Pro"/>
                          <a:ea typeface="Source Sans Pro"/>
                          <a:cs typeface="Source Sans Pro"/>
                          <a:sym typeface="Source Sans Pro"/>
                        </a:rPr>
                        <a:t>developed</a:t>
                      </a:r>
                      <a:r>
                        <a:rPr lang="en" sz="1100">
                          <a:latin typeface="Source Sans Pro"/>
                          <a:ea typeface="Source Sans Pro"/>
                          <a:cs typeface="Source Sans Pro"/>
                          <a:sym typeface="Source Sans Pro"/>
                        </a:rPr>
                        <a:t> lungs help them to breathe and survive on land, not just water</a:t>
                      </a:r>
                      <a:endParaRPr sz="1100">
                        <a:latin typeface="Source Sans Pro"/>
                        <a:ea typeface="Source Sans Pro"/>
                        <a:cs typeface="Source Sans Pro"/>
                        <a:sym typeface="Source Sans Pro"/>
                      </a:endParaRPr>
                    </a:p>
                    <a:p>
                      <a:pPr indent="-298450" lvl="0" marL="457200" rtl="0" algn="l">
                        <a:spcBef>
                          <a:spcPts val="0"/>
                        </a:spcBef>
                        <a:spcAft>
                          <a:spcPts val="0"/>
                        </a:spcAft>
                        <a:buSzPts val="1100"/>
                        <a:buFont typeface="Source Sans Pro"/>
                        <a:buChar char="●"/>
                      </a:pPr>
                      <a:r>
                        <a:rPr lang="en" sz="1100">
                          <a:latin typeface="Source Sans Pro"/>
                          <a:ea typeface="Source Sans Pro"/>
                          <a:cs typeface="Source Sans Pro"/>
                          <a:sym typeface="Source Sans Pro"/>
                        </a:rPr>
                        <a:t>Most reptiles lay hard eggs for their baby to stay absorb the nutrients while they are </a:t>
                      </a:r>
                      <a:r>
                        <a:rPr lang="en" sz="1100">
                          <a:latin typeface="Source Sans Pro"/>
                          <a:ea typeface="Source Sans Pro"/>
                          <a:cs typeface="Source Sans Pro"/>
                          <a:sym typeface="Source Sans Pro"/>
                        </a:rPr>
                        <a:t>developing</a:t>
                      </a:r>
                      <a:r>
                        <a:rPr lang="en" sz="1100">
                          <a:latin typeface="Source Sans Pro"/>
                          <a:ea typeface="Source Sans Pro"/>
                          <a:cs typeface="Source Sans Pro"/>
                          <a:sym typeface="Source Sans Pro"/>
                        </a:rPr>
                        <a:t>. This allows them to lay eggs out of water.</a:t>
                      </a:r>
                      <a:endParaRPr sz="1100">
                        <a:latin typeface="Source Sans Pro"/>
                        <a:ea typeface="Source Sans Pro"/>
                        <a:cs typeface="Source Sans Pro"/>
                        <a:sym typeface="Source Sans Pro"/>
                      </a:endParaRPr>
                    </a:p>
                    <a:p>
                      <a:pPr indent="-298450" lvl="0" marL="457200" rtl="0" algn="l">
                        <a:spcBef>
                          <a:spcPts val="0"/>
                        </a:spcBef>
                        <a:spcAft>
                          <a:spcPts val="0"/>
                        </a:spcAft>
                        <a:buSzPts val="1100"/>
                        <a:buFont typeface="Source Sans Pro"/>
                        <a:buChar char="●"/>
                      </a:pPr>
                      <a:r>
                        <a:rPr lang="en" sz="1100">
                          <a:latin typeface="Source Sans Pro"/>
                          <a:ea typeface="Source Sans Pro"/>
                          <a:cs typeface="Source Sans Pro"/>
                          <a:sym typeface="Source Sans Pro"/>
                        </a:rPr>
                        <a:t>Efficient Kidneys - are good at maintaining water balance</a:t>
                      </a:r>
                      <a:endParaRPr sz="1100">
                        <a:latin typeface="Source Sans Pro"/>
                        <a:ea typeface="Source Sans Pro"/>
                        <a:cs typeface="Source Sans Pro"/>
                        <a:sym typeface="Source Sans Pro"/>
                      </a:endParaRPr>
                    </a:p>
                    <a:p>
                      <a:pPr indent="-298450" lvl="0" marL="457200" rtl="0" algn="l">
                        <a:spcBef>
                          <a:spcPts val="0"/>
                        </a:spcBef>
                        <a:spcAft>
                          <a:spcPts val="0"/>
                        </a:spcAft>
                        <a:buSzPts val="1100"/>
                        <a:buFont typeface="Source Sans Pro"/>
                        <a:buChar char="●"/>
                      </a:pPr>
                      <a:r>
                        <a:rPr lang="en" sz="1100">
                          <a:latin typeface="Source Sans Pro"/>
                          <a:ea typeface="Source Sans Pro"/>
                          <a:cs typeface="Source Sans Pro"/>
                          <a:sym typeface="Source Sans Pro"/>
                        </a:rPr>
                        <a:t>Most reptiles have 3 chambered hearts but crocodilians have a 4 chambered heart which allows them to cycle their blood which allows them to hold their breath for longer. A 4 chambered heart is also more </a:t>
                      </a:r>
                      <a:r>
                        <a:rPr lang="en" sz="1100">
                          <a:latin typeface="Source Sans Pro"/>
                          <a:ea typeface="Source Sans Pro"/>
                          <a:cs typeface="Source Sans Pro"/>
                          <a:sym typeface="Source Sans Pro"/>
                        </a:rPr>
                        <a:t>efficient</a:t>
                      </a:r>
                      <a:r>
                        <a:rPr lang="en" sz="1100">
                          <a:latin typeface="Source Sans Pro"/>
                          <a:ea typeface="Source Sans Pro"/>
                          <a:cs typeface="Source Sans Pro"/>
                          <a:sym typeface="Source Sans Pro"/>
                        </a:rPr>
                        <a:t> </a:t>
                      </a:r>
                      <a:r>
                        <a:rPr lang="en" sz="1100">
                          <a:latin typeface="Source Sans Pro"/>
                          <a:ea typeface="Source Sans Pro"/>
                          <a:cs typeface="Source Sans Pro"/>
                          <a:sym typeface="Source Sans Pro"/>
                        </a:rPr>
                        <a:t>than</a:t>
                      </a:r>
                      <a:r>
                        <a:rPr lang="en" sz="1100">
                          <a:latin typeface="Source Sans Pro"/>
                          <a:ea typeface="Source Sans Pro"/>
                          <a:cs typeface="Source Sans Pro"/>
                          <a:sym typeface="Source Sans Pro"/>
                        </a:rPr>
                        <a:t> a 3 chambered heart.</a:t>
                      </a:r>
                      <a:endParaRPr sz="1100">
                        <a:latin typeface="Source Sans Pro"/>
                        <a:ea typeface="Source Sans Pro"/>
                        <a:cs typeface="Source Sans Pro"/>
                        <a:sym typeface="Source Sans Pro"/>
                      </a:endParaRPr>
                    </a:p>
                    <a:p>
                      <a:pPr indent="-292100" lvl="0" marL="457200" rtl="0" algn="l">
                        <a:spcBef>
                          <a:spcPts val="0"/>
                        </a:spcBef>
                        <a:spcAft>
                          <a:spcPts val="0"/>
                        </a:spcAft>
                        <a:buSzPts val="1000"/>
                        <a:buFont typeface="Source Sans Pro"/>
                        <a:buChar char="●"/>
                      </a:pPr>
                      <a:r>
                        <a:rPr lang="en" sz="1000">
                          <a:latin typeface="Source Sans Pro"/>
                          <a:ea typeface="Source Sans Pro"/>
                          <a:cs typeface="Source Sans Pro"/>
                          <a:sym typeface="Source Sans Pro"/>
                        </a:rPr>
                        <a:t>Scales -  allow them to give a hardened skin like shell for protection so no animal can pierce through its skin.</a:t>
                      </a:r>
                      <a:endParaRPr sz="1000">
                        <a:latin typeface="Source Sans Pro"/>
                        <a:ea typeface="Source Sans Pro"/>
                        <a:cs typeface="Source Sans Pro"/>
                        <a:sym typeface="Source Sans Pro"/>
                      </a:endParaRPr>
                    </a:p>
                  </a:txBody>
                  <a:tcPr marT="63500" marB="63500" marR="63500" marL="63500"/>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FF"/>
        </a:solidFill>
      </p:bgPr>
    </p:bg>
    <p:spTree>
      <p:nvGrpSpPr>
        <p:cNvPr id="92" name="Shape 92"/>
        <p:cNvGrpSpPr/>
        <p:nvPr/>
      </p:nvGrpSpPr>
      <p:grpSpPr>
        <a:xfrm>
          <a:off x="0" y="0"/>
          <a:ext cx="0" cy="0"/>
          <a:chOff x="0" y="0"/>
          <a:chExt cx="0" cy="0"/>
        </a:xfrm>
      </p:grpSpPr>
      <p:graphicFrame>
        <p:nvGraphicFramePr>
          <p:cNvPr id="93" name="Google Shape;93;p20"/>
          <p:cNvGraphicFramePr/>
          <p:nvPr/>
        </p:nvGraphicFramePr>
        <p:xfrm>
          <a:off x="152400" y="152400"/>
          <a:ext cx="3000000" cy="3000000"/>
        </p:xfrm>
        <a:graphic>
          <a:graphicData uri="http://schemas.openxmlformats.org/drawingml/2006/table">
            <a:tbl>
              <a:tblPr>
                <a:noFill/>
                <a:tableStyleId>{667AB065-AF84-4894-BB10-C5026CAECD8F}</a:tableStyleId>
              </a:tblPr>
              <a:tblGrid>
                <a:gridCol w="2936125"/>
                <a:gridCol w="3545750"/>
                <a:gridCol w="1679575"/>
              </a:tblGrid>
              <a:tr h="298325">
                <a:tc>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Part of Chart</a:t>
                      </a:r>
                      <a:endParaRPr b="1"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b="1" lang="en" sz="1300">
                          <a:latin typeface="Source Sans Pro"/>
                          <a:ea typeface="Source Sans Pro"/>
                          <a:cs typeface="Source Sans Pro"/>
                          <a:sym typeface="Source Sans Pro"/>
                        </a:rPr>
                        <a:t>Criteria</a:t>
                      </a:r>
                      <a:endParaRPr b="1"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b="1" lang="en" sz="1300">
                          <a:latin typeface="Source Sans Pro"/>
                          <a:ea typeface="Source Sans Pro"/>
                          <a:cs typeface="Source Sans Pro"/>
                          <a:sym typeface="Source Sans Pro"/>
                        </a:rPr>
                        <a:t>Point Value</a:t>
                      </a:r>
                      <a:endParaRPr b="1" sz="1300">
                        <a:latin typeface="Source Sans Pro"/>
                        <a:ea typeface="Source Sans Pro"/>
                        <a:cs typeface="Source Sans Pro"/>
                        <a:sym typeface="Source Sans Pro"/>
                      </a:endParaRPr>
                    </a:p>
                  </a:txBody>
                  <a:tcPr marT="63500" marB="63500" marR="63500" marL="63500"/>
                </a:tc>
              </a:tr>
              <a:tr h="623750">
                <a:tc rowSpan="2">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Evidence</a:t>
                      </a:r>
                      <a:endParaRPr b="1" sz="1300">
                        <a:latin typeface="Source Sans Pro"/>
                        <a:ea typeface="Source Sans Pro"/>
                        <a:cs typeface="Source Sans Pro"/>
                        <a:sym typeface="Source Sans Pro"/>
                      </a:endParaRPr>
                    </a:p>
                    <a:p>
                      <a:pPr indent="0" lvl="0" marL="0" rtl="0" algn="l">
                        <a:spcBef>
                          <a:spcPts val="0"/>
                        </a:spcBef>
                        <a:spcAft>
                          <a:spcPts val="0"/>
                        </a:spcAft>
                        <a:buNone/>
                      </a:pPr>
                      <a:r>
                        <a:rPr i="1" lang="en" sz="1300">
                          <a:latin typeface="Source Sans Pro"/>
                          <a:ea typeface="Source Sans Pro"/>
                          <a:cs typeface="Source Sans Pro"/>
                          <a:sym typeface="Source Sans Pro"/>
                        </a:rPr>
                        <a:t>Scientific evidence that supports the claim. Specific adaptations (features) are described and discussed. The adaptations chosen support the topic statement.</a:t>
                      </a:r>
                      <a:endParaRPr i="1" sz="1300">
                        <a:latin typeface="Source Sans Pro"/>
                        <a:ea typeface="Source Sans Pro"/>
                        <a:cs typeface="Source Sans Pro"/>
                        <a:sym typeface="Source Sans Pro"/>
                      </a:endParaRPr>
                    </a:p>
                    <a:p>
                      <a:pPr indent="0" lvl="0" marL="0" rtl="0" algn="l">
                        <a:spcBef>
                          <a:spcPts val="0"/>
                        </a:spcBef>
                        <a:spcAft>
                          <a:spcPts val="0"/>
                        </a:spcAft>
                        <a:buNone/>
                      </a:pPr>
                      <a:r>
                        <a:rPr i="1" lang="en" sz="1300">
                          <a:latin typeface="Source Sans Pro"/>
                          <a:ea typeface="Source Sans Pro"/>
                          <a:cs typeface="Source Sans Pro"/>
                          <a:sym typeface="Source Sans Pro"/>
                        </a:rPr>
                        <a:t>4 specific items of evidence needed</a:t>
                      </a:r>
                      <a:endParaRPr i="1"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Provides evidence to support the claim that is Appropriate (Scientific information from notes, textbook, and class discussions only)</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2 points per feature</a:t>
                      </a:r>
                      <a:endParaRPr sz="1300">
                        <a:latin typeface="Source Sans Pro"/>
                        <a:ea typeface="Source Sans Pro"/>
                        <a:cs typeface="Source Sans Pro"/>
                        <a:sym typeface="Source Sans Pro"/>
                      </a:endParaRPr>
                    </a:p>
                  </a:txBody>
                  <a:tcPr marT="63500" marB="63500" marR="63500" marL="63500"/>
                </a:tc>
              </a:tr>
              <a:tr h="827150">
                <a:tc vMerge="1"/>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Provides evidence to support the claim that is Sufficient (Enough features to support the claim- 4 to 5 specific adaptations)</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1 point per feature</a:t>
                      </a:r>
                      <a:endParaRPr sz="1300">
                        <a:latin typeface="Source Sans Pro"/>
                        <a:ea typeface="Source Sans Pro"/>
                        <a:cs typeface="Source Sans Pro"/>
                        <a:sym typeface="Source Sans Pro"/>
                      </a:endParaRPr>
                    </a:p>
                    <a:p>
                      <a:pPr indent="2540" lvl="0" marL="0" rtl="0" algn="l">
                        <a:spcBef>
                          <a:spcPts val="0"/>
                        </a:spcBef>
                        <a:spcAft>
                          <a:spcPts val="0"/>
                        </a:spcAft>
                        <a:buNone/>
                      </a:pPr>
                      <a:r>
                        <a:rPr lang="en" sz="1300">
                          <a:latin typeface="Source Sans Pro"/>
                          <a:ea typeface="Source Sans Pro"/>
                          <a:cs typeface="Source Sans Pro"/>
                          <a:sym typeface="Source Sans Pro"/>
                        </a:rPr>
                        <a:t> (4 points total)</a:t>
                      </a:r>
                      <a:endParaRPr sz="1300">
                        <a:latin typeface="Source Sans Pro"/>
                        <a:ea typeface="Source Sans Pro"/>
                        <a:cs typeface="Source Sans Pro"/>
                        <a:sym typeface="Source Sans Pro"/>
                      </a:endParaRPr>
                    </a:p>
                  </a:txBody>
                  <a:tcPr marT="63500" marB="63500" marR="63500" marL="63500"/>
                </a:tc>
              </a:tr>
              <a:tr h="623750">
                <a:tc rowSpan="3">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Reasoning</a:t>
                      </a:r>
                      <a:endParaRPr b="1" sz="1300">
                        <a:latin typeface="Source Sans Pro"/>
                        <a:ea typeface="Source Sans Pro"/>
                        <a:cs typeface="Source Sans Pro"/>
                        <a:sym typeface="Source Sans Pro"/>
                      </a:endParaRPr>
                    </a:p>
                    <a:p>
                      <a:pPr indent="0" lvl="0" marL="0" rtl="0" algn="l">
                        <a:spcBef>
                          <a:spcPts val="0"/>
                        </a:spcBef>
                        <a:spcAft>
                          <a:spcPts val="0"/>
                        </a:spcAft>
                        <a:buNone/>
                      </a:pPr>
                      <a:r>
                        <a:rPr i="1" lang="en" sz="1300">
                          <a:latin typeface="Source Sans Pro"/>
                          <a:ea typeface="Source Sans Pro"/>
                          <a:cs typeface="Source Sans Pro"/>
                          <a:sym typeface="Source Sans Pro"/>
                        </a:rPr>
                        <a:t>A justification that connects the evidence to the claim. It shows how and why the features listed help the animal survive the conditions stated in the claim.</a:t>
                      </a:r>
                      <a:endParaRPr b="1"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Explanation provides reasoning that is Clear (it is clear that you know how the feature helps survival and link to the theme)</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5 points</a:t>
                      </a:r>
                      <a:endParaRPr sz="1300">
                        <a:latin typeface="Source Sans Pro"/>
                        <a:ea typeface="Source Sans Pro"/>
                        <a:cs typeface="Source Sans Pro"/>
                        <a:sym typeface="Source Sans Pro"/>
                      </a:endParaRPr>
                    </a:p>
                  </a:txBody>
                  <a:tcPr marT="63500" marB="63500" marR="63500" marL="63500"/>
                </a:tc>
              </a:tr>
              <a:tr h="623750">
                <a:tc vMerge="1"/>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Explanation provides reasoning that is Connected (Explains why the evidence is important or why it is relevant to survival)</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5 points</a:t>
                      </a:r>
                      <a:endParaRPr sz="1300">
                        <a:latin typeface="Source Sans Pro"/>
                        <a:ea typeface="Source Sans Pro"/>
                        <a:cs typeface="Source Sans Pro"/>
                        <a:sym typeface="Source Sans Pro"/>
                      </a:endParaRPr>
                    </a:p>
                  </a:txBody>
                  <a:tcPr marT="63500" marB="63500" marR="63500" marL="63500"/>
                </a:tc>
              </a:tr>
              <a:tr h="461025">
                <a:tc vMerge="1"/>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Explanation provides reasoning that is Integrated (Links the evidence to the theme)</a:t>
                      </a:r>
                      <a:endParaRPr sz="1300">
                        <a:latin typeface="Source Sans Pro"/>
                        <a:ea typeface="Source Sans Pro"/>
                        <a:cs typeface="Source Sans Pro"/>
                        <a:sym typeface="Source Sans Pro"/>
                      </a:endParaRPr>
                    </a:p>
                  </a:txBody>
                  <a:tcPr marT="63500" marB="63500" marR="63500" marL="63500"/>
                </a:tc>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5 points</a:t>
                      </a:r>
                      <a:endParaRPr sz="1300">
                        <a:latin typeface="Source Sans Pro"/>
                        <a:ea typeface="Source Sans Pro"/>
                        <a:cs typeface="Source Sans Pro"/>
                        <a:sym typeface="Source Sans Pro"/>
                      </a:endParaRPr>
                    </a:p>
                  </a:txBody>
                  <a:tcPr marT="63500" marB="63500" marR="63500" marL="63500"/>
                </a:tc>
              </a:tr>
              <a:tr h="298325">
                <a:tc gridSpan="2">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Spelling:  </a:t>
                      </a:r>
                      <a:r>
                        <a:rPr lang="en" sz="1300">
                          <a:latin typeface="Source Sans Pro"/>
                          <a:ea typeface="Source Sans Pro"/>
                          <a:cs typeface="Source Sans Pro"/>
                          <a:sym typeface="Source Sans Pro"/>
                        </a:rPr>
                        <a:t>Spelling errors are limited and do not infer with message and flow</a:t>
                      </a:r>
                      <a:endParaRPr sz="1300">
                        <a:latin typeface="Source Sans Pro"/>
                        <a:ea typeface="Source Sans Pro"/>
                        <a:cs typeface="Source Sans Pro"/>
                        <a:sym typeface="Source Sans Pro"/>
                      </a:endParaRPr>
                    </a:p>
                  </a:txBody>
                  <a:tcPr marT="63500" marB="63500" marR="63500" marL="63500"/>
                </a:tc>
                <a:tc hMerge="1"/>
                <a:tc>
                  <a:txBody>
                    <a:bodyPr/>
                    <a:lstStyle/>
                    <a:p>
                      <a:pPr indent="2540" lvl="0" marL="0" rtl="0" algn="l">
                        <a:spcBef>
                          <a:spcPts val="0"/>
                        </a:spcBef>
                        <a:spcAft>
                          <a:spcPts val="0"/>
                        </a:spcAft>
                        <a:buNone/>
                      </a:pPr>
                      <a:r>
                        <a:rPr lang="en" sz="1300">
                          <a:latin typeface="Source Sans Pro"/>
                          <a:ea typeface="Source Sans Pro"/>
                          <a:cs typeface="Source Sans Pro"/>
                          <a:sym typeface="Source Sans Pro"/>
                        </a:rPr>
                        <a:t>3 points</a:t>
                      </a:r>
                      <a:endParaRPr sz="1300">
                        <a:latin typeface="Source Sans Pro"/>
                        <a:ea typeface="Source Sans Pro"/>
                        <a:cs typeface="Source Sans Pro"/>
                        <a:sym typeface="Source Sans Pro"/>
                      </a:endParaRPr>
                    </a:p>
                  </a:txBody>
                  <a:tcPr marT="63500" marB="63500" marR="63500" marL="63500"/>
                </a:tc>
              </a:tr>
              <a:tr h="298325">
                <a:tc gridSpan="2">
                  <a:txBody>
                    <a:bodyPr/>
                    <a:lstStyle/>
                    <a:p>
                      <a:pPr indent="0" lvl="0" marL="0" rtl="0" algn="l">
                        <a:spcBef>
                          <a:spcPts val="0"/>
                        </a:spcBef>
                        <a:spcAft>
                          <a:spcPts val="0"/>
                        </a:spcAft>
                        <a:buNone/>
                      </a:pPr>
                      <a:r>
                        <a:rPr b="1" lang="en" sz="1300">
                          <a:latin typeface="Source Sans Pro"/>
                          <a:ea typeface="Source Sans Pro"/>
                          <a:cs typeface="Source Sans Pro"/>
                          <a:sym typeface="Source Sans Pro"/>
                        </a:rPr>
                        <a:t>30 points total</a:t>
                      </a:r>
                      <a:endParaRPr b="1" sz="1300">
                        <a:latin typeface="Source Sans Pro"/>
                        <a:ea typeface="Source Sans Pro"/>
                        <a:cs typeface="Source Sans Pro"/>
                        <a:sym typeface="Source Sans Pro"/>
                      </a:endParaRPr>
                    </a:p>
                  </a:txBody>
                  <a:tcPr marT="63500" marB="63500" marR="63500" marL="63500"/>
                </a:tc>
                <a:tc hMerge="1"/>
                <a:tc>
                  <a:txBody>
                    <a:bodyPr/>
                    <a:lstStyle/>
                    <a:p>
                      <a:pPr indent="2540" lvl="0" marL="0" rtl="0" algn="l">
                        <a:spcBef>
                          <a:spcPts val="0"/>
                        </a:spcBef>
                        <a:spcAft>
                          <a:spcPts val="0"/>
                        </a:spcAft>
                        <a:buNone/>
                      </a:pPr>
                      <a:r>
                        <a:t/>
                      </a:r>
                      <a:endParaRPr sz="1300">
                        <a:latin typeface="Source Sans Pro"/>
                        <a:ea typeface="Source Sans Pro"/>
                        <a:cs typeface="Source Sans Pro"/>
                        <a:sym typeface="Source Sans Pro"/>
                      </a:endParaRPr>
                    </a:p>
                  </a:txBody>
                  <a:tcPr marT="63500" marB="63500" marR="63500" marL="63500"/>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4E5F5"/>
            </a:gs>
            <a:gs pos="100000">
              <a:srgbClr val="70A4D5"/>
            </a:gs>
          </a:gsLst>
          <a:path path="circle">
            <a:fillToRect b="50%" l="50%" r="50%" t="50%"/>
          </a:path>
          <a:tileRect/>
        </a:gradFill>
      </p:bgPr>
    </p:bg>
    <p:spTree>
      <p:nvGrpSpPr>
        <p:cNvPr id="97" name="Shape 97"/>
        <p:cNvGrpSpPr/>
        <p:nvPr/>
      </p:nvGrpSpPr>
      <p:grpSpPr>
        <a:xfrm>
          <a:off x="0" y="0"/>
          <a:ext cx="0" cy="0"/>
          <a:chOff x="0" y="0"/>
          <a:chExt cx="0" cy="0"/>
        </a:xfrm>
      </p:grpSpPr>
      <p:sp>
        <p:nvSpPr>
          <p:cNvPr id="98" name="Google Shape;98;p21"/>
          <p:cNvSpPr txBox="1"/>
          <p:nvPr>
            <p:ph type="title"/>
          </p:nvPr>
        </p:nvSpPr>
        <p:spPr>
          <a:xfrm>
            <a:off x="311700" y="445025"/>
            <a:ext cx="4260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 Reptiles</a:t>
            </a:r>
            <a:endParaRPr/>
          </a:p>
        </p:txBody>
      </p:sp>
      <p:sp>
        <p:nvSpPr>
          <p:cNvPr id="99" name="Google Shape;99;p21"/>
          <p:cNvSpPr txBox="1"/>
          <p:nvPr>
            <p:ph idx="1" type="body"/>
          </p:nvPr>
        </p:nvSpPr>
        <p:spPr>
          <a:xfrm>
            <a:off x="311700" y="1152475"/>
            <a:ext cx="4260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b="1" lang="en" sz="1960">
                <a:solidFill>
                  <a:schemeClr val="dk1"/>
                </a:solidFill>
                <a:latin typeface="Comfortaa"/>
                <a:ea typeface="Comfortaa"/>
                <a:cs typeface="Comfortaa"/>
                <a:sym typeface="Comfortaa"/>
              </a:rPr>
              <a:t>The Group has the following Features of the Class:</a:t>
            </a:r>
            <a:endParaRPr b="1" sz="1960">
              <a:solidFill>
                <a:schemeClr val="dk1"/>
              </a:solidFill>
              <a:latin typeface="Comfortaa"/>
              <a:ea typeface="Comfortaa"/>
              <a:cs typeface="Comfortaa"/>
              <a:sym typeface="Comfortaa"/>
            </a:endParaRPr>
          </a:p>
          <a:p>
            <a:pPr indent="0" lvl="0" marL="0" rtl="0" algn="l">
              <a:lnSpc>
                <a:spcPct val="100000"/>
              </a:lnSpc>
              <a:spcBef>
                <a:spcPts val="1200"/>
              </a:spcBef>
              <a:spcAft>
                <a:spcPts val="0"/>
              </a:spcAft>
              <a:buNone/>
            </a:pPr>
            <a:r>
              <a:rPr lang="en">
                <a:solidFill>
                  <a:schemeClr val="dk1"/>
                </a:solidFill>
                <a:latin typeface="Comfortaa"/>
                <a:ea typeface="Comfortaa"/>
                <a:cs typeface="Comfortaa"/>
                <a:sym typeface="Comfortaa"/>
              </a:rPr>
              <a:t>Vertebrate Chordate</a:t>
            </a:r>
            <a:endParaRPr>
              <a:solidFill>
                <a:schemeClr val="dk1"/>
              </a:solidFill>
              <a:latin typeface="Comfortaa"/>
              <a:ea typeface="Comfortaa"/>
              <a:cs typeface="Comfortaa"/>
              <a:sym typeface="Comfortaa"/>
            </a:endParaRPr>
          </a:p>
          <a:p>
            <a:pPr indent="0" lvl="0" marL="0" rtl="0" algn="l">
              <a:lnSpc>
                <a:spcPct val="100000"/>
              </a:lnSpc>
              <a:spcBef>
                <a:spcPts val="1200"/>
              </a:spcBef>
              <a:spcAft>
                <a:spcPts val="0"/>
              </a:spcAft>
              <a:buNone/>
            </a:pPr>
            <a:r>
              <a:rPr lang="en">
                <a:solidFill>
                  <a:schemeClr val="dk1"/>
                </a:solidFill>
                <a:latin typeface="Comfortaa"/>
                <a:ea typeface="Comfortaa"/>
                <a:cs typeface="Comfortaa"/>
                <a:sym typeface="Comfortaa"/>
              </a:rPr>
              <a:t>Water tight skin &amp; scales</a:t>
            </a:r>
            <a:endParaRPr>
              <a:solidFill>
                <a:schemeClr val="dk1"/>
              </a:solidFill>
              <a:latin typeface="Comfortaa"/>
              <a:ea typeface="Comfortaa"/>
              <a:cs typeface="Comfortaa"/>
              <a:sym typeface="Comfortaa"/>
            </a:endParaRPr>
          </a:p>
          <a:p>
            <a:pPr indent="0" lvl="0" marL="0" rtl="0" algn="l">
              <a:lnSpc>
                <a:spcPct val="100000"/>
              </a:lnSpc>
              <a:spcBef>
                <a:spcPts val="1200"/>
              </a:spcBef>
              <a:spcAft>
                <a:spcPts val="0"/>
              </a:spcAft>
              <a:buNone/>
            </a:pPr>
            <a:r>
              <a:rPr lang="en">
                <a:solidFill>
                  <a:schemeClr val="dk1"/>
                </a:solidFill>
                <a:latin typeface="Comfortaa"/>
                <a:ea typeface="Comfortaa"/>
                <a:cs typeface="Comfortaa"/>
                <a:sym typeface="Comfortaa"/>
              </a:rPr>
              <a:t>Clawed toes</a:t>
            </a:r>
            <a:br>
              <a:rPr lang="en">
                <a:solidFill>
                  <a:schemeClr val="dk1"/>
                </a:solidFill>
                <a:latin typeface="Comfortaa"/>
                <a:ea typeface="Comfortaa"/>
                <a:cs typeface="Comfortaa"/>
                <a:sym typeface="Comfortaa"/>
              </a:rPr>
            </a:br>
            <a:r>
              <a:rPr lang="en">
                <a:solidFill>
                  <a:schemeClr val="dk1"/>
                </a:solidFill>
                <a:latin typeface="Comfortaa"/>
                <a:ea typeface="Comfortaa"/>
                <a:cs typeface="Comfortaa"/>
                <a:sym typeface="Comfortaa"/>
              </a:rPr>
              <a:t>Ectothermic</a:t>
            </a:r>
            <a:endParaRPr>
              <a:solidFill>
                <a:schemeClr val="dk1"/>
              </a:solidFill>
              <a:latin typeface="Comfortaa"/>
              <a:ea typeface="Comfortaa"/>
              <a:cs typeface="Comfortaa"/>
              <a:sym typeface="Comfortaa"/>
            </a:endParaRPr>
          </a:p>
          <a:p>
            <a:pPr indent="0" lvl="0" marL="0" rtl="0" algn="l">
              <a:lnSpc>
                <a:spcPct val="100000"/>
              </a:lnSpc>
              <a:spcBef>
                <a:spcPts val="1200"/>
              </a:spcBef>
              <a:spcAft>
                <a:spcPts val="0"/>
              </a:spcAft>
              <a:buNone/>
            </a:pPr>
            <a:r>
              <a:rPr lang="en">
                <a:solidFill>
                  <a:schemeClr val="dk1"/>
                </a:solidFill>
                <a:latin typeface="Comfortaa"/>
                <a:ea typeface="Comfortaa"/>
                <a:cs typeface="Comfortaa"/>
                <a:sym typeface="Comfortaa"/>
              </a:rPr>
              <a:t>Endothermic</a:t>
            </a:r>
            <a:endParaRPr>
              <a:solidFill>
                <a:schemeClr val="dk1"/>
              </a:solidFill>
              <a:latin typeface="Comfortaa"/>
              <a:ea typeface="Comfortaa"/>
              <a:cs typeface="Comfortaa"/>
              <a:sym typeface="Comfortaa"/>
            </a:endParaRPr>
          </a:p>
          <a:p>
            <a:pPr indent="0" lvl="0" marL="0" rtl="0" algn="l">
              <a:lnSpc>
                <a:spcPct val="100000"/>
              </a:lnSpc>
              <a:spcBef>
                <a:spcPts val="1200"/>
              </a:spcBef>
              <a:spcAft>
                <a:spcPts val="0"/>
              </a:spcAft>
              <a:buClr>
                <a:schemeClr val="dk1"/>
              </a:buClr>
              <a:buSzPct val="61111"/>
              <a:buFont typeface="Arial"/>
              <a:buNone/>
            </a:pPr>
            <a:r>
              <a:rPr lang="en">
                <a:solidFill>
                  <a:schemeClr val="dk1"/>
                </a:solidFill>
                <a:latin typeface="Comfortaa"/>
                <a:ea typeface="Comfortaa"/>
                <a:cs typeface="Comfortaa"/>
                <a:sym typeface="Comfortaa"/>
              </a:rPr>
              <a:t>Developed Lungs</a:t>
            </a:r>
            <a:endParaRPr>
              <a:solidFill>
                <a:schemeClr val="dk1"/>
              </a:solidFill>
              <a:latin typeface="Comfortaa"/>
              <a:ea typeface="Comfortaa"/>
              <a:cs typeface="Comfortaa"/>
              <a:sym typeface="Comfortaa"/>
            </a:endParaRPr>
          </a:p>
          <a:p>
            <a:pPr indent="0" lvl="0" marL="0" rtl="0" algn="l">
              <a:lnSpc>
                <a:spcPct val="100000"/>
              </a:lnSpc>
              <a:spcBef>
                <a:spcPts val="1200"/>
              </a:spcBef>
              <a:spcAft>
                <a:spcPts val="0"/>
              </a:spcAft>
              <a:buNone/>
            </a:pPr>
            <a:r>
              <a:rPr lang="en">
                <a:solidFill>
                  <a:schemeClr val="dk1"/>
                </a:solidFill>
                <a:latin typeface="Comfortaa"/>
                <a:ea typeface="Comfortaa"/>
                <a:cs typeface="Comfortaa"/>
                <a:sym typeface="Comfortaa"/>
              </a:rPr>
              <a:t>Scales</a:t>
            </a:r>
            <a:endParaRPr>
              <a:solidFill>
                <a:schemeClr val="dk1"/>
              </a:solidFill>
              <a:latin typeface="Comfortaa"/>
              <a:ea typeface="Comfortaa"/>
              <a:cs typeface="Comfortaa"/>
              <a:sym typeface="Comfortaa"/>
            </a:endParaRPr>
          </a:p>
          <a:p>
            <a:pPr indent="0" lvl="0" marL="0" rtl="0" algn="l">
              <a:lnSpc>
                <a:spcPct val="100000"/>
              </a:lnSpc>
              <a:spcBef>
                <a:spcPts val="1200"/>
              </a:spcBef>
              <a:spcAft>
                <a:spcPts val="0"/>
              </a:spcAft>
              <a:buNone/>
            </a:pPr>
            <a:r>
              <a:rPr lang="en">
                <a:solidFill>
                  <a:schemeClr val="dk1"/>
                </a:solidFill>
                <a:latin typeface="Comfortaa"/>
                <a:ea typeface="Comfortaa"/>
                <a:cs typeface="Comfortaa"/>
                <a:sym typeface="Comfortaa"/>
              </a:rPr>
              <a:t>Amniote</a:t>
            </a:r>
            <a:endParaRPr>
              <a:solidFill>
                <a:schemeClr val="dk1"/>
              </a:solidFill>
              <a:latin typeface="Comfortaa"/>
              <a:ea typeface="Comfortaa"/>
              <a:cs typeface="Comfortaa"/>
              <a:sym typeface="Comfortaa"/>
            </a:endParaRPr>
          </a:p>
          <a:p>
            <a:pPr indent="0" lvl="0" marL="0" rtl="0" algn="l">
              <a:lnSpc>
                <a:spcPct val="100000"/>
              </a:lnSpc>
              <a:spcBef>
                <a:spcPts val="1200"/>
              </a:spcBef>
              <a:spcAft>
                <a:spcPts val="0"/>
              </a:spcAft>
              <a:buNone/>
            </a:pPr>
            <a:r>
              <a:rPr lang="en">
                <a:solidFill>
                  <a:schemeClr val="dk1"/>
                </a:solidFill>
                <a:latin typeface="Comfortaa"/>
                <a:ea typeface="Comfortaa"/>
                <a:cs typeface="Comfortaa"/>
                <a:sym typeface="Comfortaa"/>
              </a:rPr>
              <a:t>Amniotic</a:t>
            </a:r>
            <a:r>
              <a:rPr lang="en">
                <a:solidFill>
                  <a:schemeClr val="dk1"/>
                </a:solidFill>
                <a:latin typeface="Comfortaa"/>
                <a:ea typeface="Comfortaa"/>
                <a:cs typeface="Comfortaa"/>
                <a:sym typeface="Comfortaa"/>
              </a:rPr>
              <a:t> egg</a:t>
            </a:r>
            <a:endParaRPr>
              <a:solidFill>
                <a:schemeClr val="dk1"/>
              </a:solidFill>
              <a:latin typeface="Comfortaa"/>
              <a:ea typeface="Comfortaa"/>
              <a:cs typeface="Comfortaa"/>
              <a:sym typeface="Comfortaa"/>
            </a:endParaRPr>
          </a:p>
          <a:p>
            <a:pPr indent="0" lvl="0" marL="0" rtl="0" algn="l">
              <a:lnSpc>
                <a:spcPct val="100000"/>
              </a:lnSpc>
              <a:spcBef>
                <a:spcPts val="1200"/>
              </a:spcBef>
              <a:spcAft>
                <a:spcPts val="0"/>
              </a:spcAft>
              <a:buNone/>
            </a:pPr>
            <a:r>
              <a:rPr lang="en">
                <a:solidFill>
                  <a:schemeClr val="dk1"/>
                </a:solidFill>
                <a:latin typeface="Comfortaa"/>
                <a:ea typeface="Comfortaa"/>
                <a:cs typeface="Comfortaa"/>
                <a:sym typeface="Comfortaa"/>
              </a:rPr>
              <a:t>Molt to grow</a:t>
            </a:r>
            <a:endParaRPr>
              <a:solidFill>
                <a:schemeClr val="dk1"/>
              </a:solidFill>
              <a:latin typeface="Comfortaa"/>
              <a:ea typeface="Comfortaa"/>
              <a:cs typeface="Comfortaa"/>
              <a:sym typeface="Comfortaa"/>
            </a:endParaRPr>
          </a:p>
          <a:p>
            <a:pPr indent="0" lvl="0" marL="0" rtl="0" algn="l">
              <a:lnSpc>
                <a:spcPct val="100000"/>
              </a:lnSpc>
              <a:spcBef>
                <a:spcPts val="1200"/>
              </a:spcBef>
              <a:spcAft>
                <a:spcPts val="1200"/>
              </a:spcAft>
              <a:buNone/>
            </a:pPr>
            <a:r>
              <a:rPr lang="en">
                <a:solidFill>
                  <a:schemeClr val="dk1"/>
                </a:solidFill>
                <a:latin typeface="Comfortaa"/>
                <a:ea typeface="Comfortaa"/>
                <a:cs typeface="Comfortaa"/>
                <a:sym typeface="Comfortaa"/>
              </a:rPr>
              <a:t>Efficient kidneys</a:t>
            </a:r>
            <a:endParaRPr>
              <a:solidFill>
                <a:schemeClr val="dk1"/>
              </a:solidFill>
              <a:latin typeface="Comfortaa"/>
              <a:ea typeface="Comfortaa"/>
              <a:cs typeface="Comfortaa"/>
              <a:sym typeface="Comfortaa"/>
            </a:endParaRPr>
          </a:p>
        </p:txBody>
      </p:sp>
      <p:sp>
        <p:nvSpPr>
          <p:cNvPr id="100" name="Google Shape;100;p21"/>
          <p:cNvSpPr txBox="1"/>
          <p:nvPr>
            <p:ph type="title"/>
          </p:nvPr>
        </p:nvSpPr>
        <p:spPr>
          <a:xfrm>
            <a:off x="4572000" y="445025"/>
            <a:ext cx="4260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Group: </a:t>
            </a:r>
            <a:r>
              <a:rPr lang="en"/>
              <a:t>Crocodilians</a:t>
            </a:r>
            <a:endParaRPr/>
          </a:p>
        </p:txBody>
      </p:sp>
      <p:sp>
        <p:nvSpPr>
          <p:cNvPr id="101" name="Google Shape;101;p21"/>
          <p:cNvSpPr txBox="1"/>
          <p:nvPr>
            <p:ph type="title"/>
          </p:nvPr>
        </p:nvSpPr>
        <p:spPr>
          <a:xfrm>
            <a:off x="4778150" y="1152475"/>
            <a:ext cx="42603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1800">
                <a:latin typeface="Comfortaa"/>
                <a:ea typeface="Comfortaa"/>
                <a:cs typeface="Comfortaa"/>
                <a:sym typeface="Comfortaa"/>
              </a:rPr>
              <a:t>Unique Features</a:t>
            </a:r>
            <a:endParaRPr b="1" sz="1800">
              <a:latin typeface="Comfortaa"/>
              <a:ea typeface="Comfortaa"/>
              <a:cs typeface="Comfortaa"/>
              <a:sym typeface="Comfortaa"/>
            </a:endParaRPr>
          </a:p>
          <a:p>
            <a:pPr indent="0" lvl="0" marL="0" rtl="0" algn="l">
              <a:spcBef>
                <a:spcPts val="0"/>
              </a:spcBef>
              <a:spcAft>
                <a:spcPts val="0"/>
              </a:spcAft>
              <a:buNone/>
            </a:pPr>
            <a:r>
              <a:t/>
            </a:r>
            <a:endParaRPr b="1" sz="1800">
              <a:latin typeface="Comfortaa"/>
              <a:ea typeface="Comfortaa"/>
              <a:cs typeface="Comfortaa"/>
              <a:sym typeface="Comfortaa"/>
            </a:endParaRPr>
          </a:p>
          <a:p>
            <a:pPr indent="0" lvl="0" marL="0" rtl="0" algn="l">
              <a:lnSpc>
                <a:spcPct val="200000"/>
              </a:lnSpc>
              <a:spcBef>
                <a:spcPts val="0"/>
              </a:spcBef>
              <a:spcAft>
                <a:spcPts val="0"/>
              </a:spcAft>
              <a:buNone/>
            </a:pPr>
            <a:r>
              <a:rPr lang="en" sz="1100">
                <a:latin typeface="Comfortaa"/>
                <a:ea typeface="Comfortaa"/>
                <a:cs typeface="Comfortaa"/>
                <a:sym typeface="Comfortaa"/>
              </a:rPr>
              <a:t>Some give live birth</a:t>
            </a:r>
            <a:endParaRPr sz="1100">
              <a:latin typeface="Comfortaa"/>
              <a:ea typeface="Comfortaa"/>
              <a:cs typeface="Comfortaa"/>
              <a:sym typeface="Comfortaa"/>
            </a:endParaRPr>
          </a:p>
          <a:p>
            <a:pPr indent="0" lvl="0" marL="0" rtl="0" algn="l">
              <a:lnSpc>
                <a:spcPct val="200000"/>
              </a:lnSpc>
              <a:spcBef>
                <a:spcPts val="0"/>
              </a:spcBef>
              <a:spcAft>
                <a:spcPts val="0"/>
              </a:spcAft>
              <a:buNone/>
            </a:pPr>
            <a:r>
              <a:rPr lang="en" sz="1100">
                <a:latin typeface="Comfortaa"/>
                <a:ea typeface="Comfortaa"/>
                <a:cs typeface="Comfortaa"/>
                <a:sym typeface="Comfortaa"/>
              </a:rPr>
              <a:t>Cover their eggs in sand and put them in a hole.</a:t>
            </a:r>
            <a:endParaRPr sz="1100">
              <a:latin typeface="Comfortaa"/>
              <a:ea typeface="Comfortaa"/>
              <a:cs typeface="Comfortaa"/>
              <a:sym typeface="Comfortaa"/>
            </a:endParaRPr>
          </a:p>
          <a:p>
            <a:pPr indent="0" lvl="0" marL="0" rtl="0" algn="l">
              <a:lnSpc>
                <a:spcPct val="200000"/>
              </a:lnSpc>
              <a:spcBef>
                <a:spcPts val="0"/>
              </a:spcBef>
              <a:spcAft>
                <a:spcPts val="0"/>
              </a:spcAft>
              <a:buNone/>
            </a:pPr>
            <a:r>
              <a:rPr lang="en" sz="1100">
                <a:latin typeface="Comfortaa"/>
                <a:ea typeface="Comfortaa"/>
                <a:cs typeface="Comfortaa"/>
                <a:sym typeface="Comfortaa"/>
              </a:rPr>
              <a:t>4 chambered heart.</a:t>
            </a:r>
            <a:endParaRPr sz="1100">
              <a:latin typeface="Comfortaa"/>
              <a:ea typeface="Comfortaa"/>
              <a:cs typeface="Comfortaa"/>
              <a:sym typeface="Comfortaa"/>
            </a:endParaRPr>
          </a:p>
          <a:p>
            <a:pPr indent="0" lvl="0" marL="0" rtl="0" algn="l">
              <a:lnSpc>
                <a:spcPct val="200000"/>
              </a:lnSpc>
              <a:spcBef>
                <a:spcPts val="0"/>
              </a:spcBef>
              <a:spcAft>
                <a:spcPts val="0"/>
              </a:spcAft>
              <a:buNone/>
            </a:pPr>
            <a:r>
              <a:rPr lang="en" sz="1100">
                <a:latin typeface="Comfortaa"/>
                <a:ea typeface="Comfortaa"/>
                <a:cs typeface="Comfortaa"/>
                <a:sym typeface="Comfortaa"/>
              </a:rPr>
              <a:t>Very </a:t>
            </a:r>
            <a:r>
              <a:rPr lang="en" sz="1100">
                <a:latin typeface="Comfortaa"/>
                <a:ea typeface="Comfortaa"/>
                <a:cs typeface="Comfortaa"/>
                <a:sym typeface="Comfortaa"/>
              </a:rPr>
              <a:t>effective at</a:t>
            </a:r>
            <a:r>
              <a:rPr lang="en" sz="1100">
                <a:latin typeface="Comfortaa"/>
                <a:ea typeface="Comfortaa"/>
                <a:cs typeface="Comfortaa"/>
                <a:sym typeface="Comfortaa"/>
              </a:rPr>
              <a:t> breathing</a:t>
            </a:r>
            <a:endParaRPr sz="1100">
              <a:latin typeface="Comfortaa"/>
              <a:ea typeface="Comfortaa"/>
              <a:cs typeface="Comfortaa"/>
              <a:sym typeface="Comfortaa"/>
            </a:endParaRPr>
          </a:p>
          <a:p>
            <a:pPr indent="0" lvl="0" marL="0" rtl="0" algn="l">
              <a:lnSpc>
                <a:spcPct val="200000"/>
              </a:lnSpc>
              <a:spcBef>
                <a:spcPts val="0"/>
              </a:spcBef>
              <a:spcAft>
                <a:spcPts val="0"/>
              </a:spcAft>
              <a:buNone/>
            </a:pPr>
            <a:r>
              <a:rPr lang="en" sz="1100">
                <a:latin typeface="Comfortaa"/>
                <a:ea typeface="Comfortaa"/>
                <a:cs typeface="Comfortaa"/>
                <a:sym typeface="Comfortaa"/>
              </a:rPr>
              <a:t>Great swimmers</a:t>
            </a:r>
            <a:endParaRPr sz="1100">
              <a:latin typeface="Comfortaa"/>
              <a:ea typeface="Comfortaa"/>
              <a:cs typeface="Comfortaa"/>
              <a:sym typeface="Comfortaa"/>
            </a:endParaRPr>
          </a:p>
          <a:p>
            <a:pPr indent="0" lvl="0" marL="0" rtl="0" algn="l">
              <a:lnSpc>
                <a:spcPct val="200000"/>
              </a:lnSpc>
              <a:spcBef>
                <a:spcPts val="0"/>
              </a:spcBef>
              <a:spcAft>
                <a:spcPts val="0"/>
              </a:spcAft>
              <a:buNone/>
            </a:pPr>
            <a:r>
              <a:rPr lang="en" sz="1100">
                <a:latin typeface="Comfortaa"/>
                <a:ea typeface="Comfortaa"/>
                <a:cs typeface="Comfortaa"/>
                <a:sym typeface="Comfortaa"/>
              </a:rPr>
              <a:t>Run really fas</a:t>
            </a:r>
            <a:r>
              <a:rPr lang="en" sz="1100">
                <a:latin typeface="Comfortaa"/>
                <a:ea typeface="Comfortaa"/>
                <a:cs typeface="Comfortaa"/>
                <a:sym typeface="Comfortaa"/>
              </a:rPr>
              <a:t>t</a:t>
            </a:r>
            <a:endParaRPr sz="1100">
              <a:latin typeface="Comfortaa"/>
              <a:ea typeface="Comfortaa"/>
              <a:cs typeface="Comfortaa"/>
              <a:sym typeface="Comfortaa"/>
            </a:endParaRPr>
          </a:p>
          <a:p>
            <a:pPr indent="0" lvl="0" marL="0" rtl="0" algn="l">
              <a:spcBef>
                <a:spcPts val="0"/>
              </a:spcBef>
              <a:spcAft>
                <a:spcPts val="0"/>
              </a:spcAft>
              <a:buClr>
                <a:schemeClr val="dk1"/>
              </a:buClr>
              <a:buSzPts val="1100"/>
              <a:buFont typeface="Arial"/>
              <a:buNone/>
            </a:pPr>
            <a:r>
              <a:t/>
            </a:r>
            <a:endParaRPr b="1" sz="1100">
              <a:latin typeface="Comfortaa"/>
              <a:ea typeface="Comfortaa"/>
              <a:cs typeface="Comfortaa"/>
              <a:sym typeface="Comfortaa"/>
            </a:endParaRPr>
          </a:p>
          <a:p>
            <a:pPr indent="0" lvl="0" marL="0" rtl="0" algn="l">
              <a:spcBef>
                <a:spcPts val="0"/>
              </a:spcBef>
              <a:spcAft>
                <a:spcPts val="0"/>
              </a:spcAft>
              <a:buNone/>
            </a:pPr>
            <a:r>
              <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C982"/>
            </a:gs>
            <a:gs pos="100000">
              <a:srgbClr val="F58F09"/>
            </a:gs>
          </a:gsLst>
          <a:lin ang="5400012" scaled="0"/>
        </a:gradFill>
      </p:bgPr>
    </p:bg>
    <p:spTree>
      <p:nvGrpSpPr>
        <p:cNvPr id="105" name="Shape 105"/>
        <p:cNvGrpSpPr/>
        <p:nvPr/>
      </p:nvGrpSpPr>
      <p:grpSpPr>
        <a:xfrm>
          <a:off x="0" y="0"/>
          <a:ext cx="0" cy="0"/>
          <a:chOff x="0" y="0"/>
          <a:chExt cx="0" cy="0"/>
        </a:xfrm>
      </p:grpSpPr>
      <p:sp>
        <p:nvSpPr>
          <p:cNvPr id="106" name="Google Shape;106;p22"/>
          <p:cNvSpPr txBox="1"/>
          <p:nvPr>
            <p:ph idx="1" type="body"/>
          </p:nvPr>
        </p:nvSpPr>
        <p:spPr>
          <a:xfrm>
            <a:off x="86400" y="4182175"/>
            <a:ext cx="3999900" cy="824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u="sng">
                <a:solidFill>
                  <a:schemeClr val="hlink"/>
                </a:solidFill>
                <a:hlinkClick r:id="rId3"/>
              </a:rPr>
              <a:t>https://www.nationalgeographic.com/animals/reptiles/facts/veiled-chameleon</a:t>
            </a:r>
            <a:r>
              <a:rPr lang="en" u="sng">
                <a:solidFill>
                  <a:schemeClr val="hlink"/>
                </a:solidFill>
                <a:hlinkClick r:id="rId4"/>
              </a:rPr>
              <a:t>Picture</a:t>
            </a:r>
            <a:r>
              <a:rPr lang="en"/>
              <a:t> </a:t>
            </a:r>
            <a:endParaRPr/>
          </a:p>
        </p:txBody>
      </p:sp>
      <p:sp>
        <p:nvSpPr>
          <p:cNvPr id="107" name="Google Shape;107;p22"/>
          <p:cNvSpPr txBox="1"/>
          <p:nvPr>
            <p:ph idx="2" type="body"/>
          </p:nvPr>
        </p:nvSpPr>
        <p:spPr>
          <a:xfrm>
            <a:off x="4832400" y="1233925"/>
            <a:ext cx="39999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Picture</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08" name="Google Shape;108;p22"/>
          <p:cNvSpPr txBox="1"/>
          <p:nvPr>
            <p:ph type="title"/>
          </p:nvPr>
        </p:nvSpPr>
        <p:spPr>
          <a:xfrm>
            <a:off x="311700" y="445025"/>
            <a:ext cx="4260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Class: Reptile</a:t>
            </a:r>
            <a:endParaRPr/>
          </a:p>
        </p:txBody>
      </p:sp>
      <p:sp>
        <p:nvSpPr>
          <p:cNvPr id="109" name="Google Shape;109;p22"/>
          <p:cNvSpPr txBox="1"/>
          <p:nvPr>
            <p:ph type="title"/>
          </p:nvPr>
        </p:nvSpPr>
        <p:spPr>
          <a:xfrm>
            <a:off x="4572000" y="445025"/>
            <a:ext cx="4260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Group: Crocodilians </a:t>
            </a:r>
            <a:endParaRPr/>
          </a:p>
        </p:txBody>
      </p:sp>
      <p:pic>
        <p:nvPicPr>
          <p:cNvPr id="110" name="Google Shape;110;p22"/>
          <p:cNvPicPr preferRelativeResize="0"/>
          <p:nvPr/>
        </p:nvPicPr>
        <p:blipFill>
          <a:blip r:embed="rId5">
            <a:alphaModFix/>
          </a:blip>
          <a:stretch>
            <a:fillRect/>
          </a:stretch>
        </p:blipFill>
        <p:spPr>
          <a:xfrm>
            <a:off x="4572000" y="1017725"/>
            <a:ext cx="3868976" cy="2613974"/>
          </a:xfrm>
          <a:prstGeom prst="rect">
            <a:avLst/>
          </a:prstGeom>
          <a:noFill/>
          <a:ln>
            <a:noFill/>
          </a:ln>
        </p:spPr>
      </p:pic>
      <p:pic>
        <p:nvPicPr>
          <p:cNvPr id="111" name="Google Shape;111;p22"/>
          <p:cNvPicPr preferRelativeResize="0"/>
          <p:nvPr/>
        </p:nvPicPr>
        <p:blipFill>
          <a:blip r:embed="rId6">
            <a:alphaModFix/>
          </a:blip>
          <a:stretch>
            <a:fillRect/>
          </a:stretch>
        </p:blipFill>
        <p:spPr>
          <a:xfrm>
            <a:off x="134469" y="918542"/>
            <a:ext cx="3999900" cy="2654890"/>
          </a:xfrm>
          <a:prstGeom prst="rect">
            <a:avLst/>
          </a:prstGeom>
          <a:noFill/>
          <a:ln>
            <a:noFill/>
          </a:ln>
        </p:spPr>
      </p:pic>
      <p:sp>
        <p:nvSpPr>
          <p:cNvPr id="112" name="Google Shape;112;p22"/>
          <p:cNvSpPr txBox="1"/>
          <p:nvPr/>
        </p:nvSpPr>
        <p:spPr>
          <a:xfrm>
            <a:off x="86300" y="3807350"/>
            <a:ext cx="5733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Veiled</a:t>
            </a:r>
            <a:r>
              <a:rPr lang="en" sz="1800">
                <a:solidFill>
                  <a:schemeClr val="dk2"/>
                </a:solidFill>
              </a:rPr>
              <a:t> </a:t>
            </a:r>
            <a:r>
              <a:rPr lang="en" sz="1800">
                <a:solidFill>
                  <a:schemeClr val="dk2"/>
                </a:solidFill>
              </a:rPr>
              <a:t>Chameleon (Chamaeleo calyptratus)</a:t>
            </a:r>
            <a:endParaRPr sz="1800">
              <a:solidFill>
                <a:schemeClr val="dk2"/>
              </a:solidFill>
            </a:endParaRPr>
          </a:p>
        </p:txBody>
      </p:sp>
      <p:sp>
        <p:nvSpPr>
          <p:cNvPr id="113" name="Google Shape;113;p22"/>
          <p:cNvSpPr txBox="1"/>
          <p:nvPr/>
        </p:nvSpPr>
        <p:spPr>
          <a:xfrm>
            <a:off x="4390200" y="4182175"/>
            <a:ext cx="4623900" cy="111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u="sng">
                <a:solidFill>
                  <a:schemeClr val="hlink"/>
                </a:solidFill>
                <a:hlinkClick r:id="rId7"/>
              </a:rPr>
              <a:t>https://www.britannica.com/story/7-crocodilian-species-that-are-dangerous-to-humans</a:t>
            </a:r>
            <a:endParaRPr>
              <a:solidFill>
                <a:schemeClr val="dk2"/>
              </a:solidFill>
            </a:endParaRPr>
          </a:p>
          <a:p>
            <a:pPr indent="0" lvl="0" marL="0" rtl="0" algn="l">
              <a:spcBef>
                <a:spcPts val="1200"/>
              </a:spcBef>
              <a:spcAft>
                <a:spcPts val="0"/>
              </a:spcAft>
              <a:buNone/>
            </a:pPr>
            <a:r>
              <a:t/>
            </a:r>
            <a:endParaRPr sz="1800">
              <a:solidFill>
                <a:schemeClr val="dk2"/>
              </a:solidFill>
            </a:endParaRPr>
          </a:p>
        </p:txBody>
      </p:sp>
      <p:sp>
        <p:nvSpPr>
          <p:cNvPr id="114" name="Google Shape;114;p22"/>
          <p:cNvSpPr txBox="1"/>
          <p:nvPr/>
        </p:nvSpPr>
        <p:spPr>
          <a:xfrm>
            <a:off x="4629000" y="3807350"/>
            <a:ext cx="4406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Black Caiman </a:t>
            </a:r>
            <a:r>
              <a:rPr lang="en" sz="1800">
                <a:solidFill>
                  <a:srgbClr val="666666"/>
                </a:solidFill>
              </a:rPr>
              <a:t>(Melanosuchus </a:t>
            </a:r>
            <a:r>
              <a:rPr lang="en" sz="1800">
                <a:solidFill>
                  <a:schemeClr val="dk2"/>
                </a:solidFill>
              </a:rPr>
              <a:t>niger)</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